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9" r:id="rId1"/>
  </p:sldMasterIdLst>
  <p:notesMasterIdLst>
    <p:notesMasterId r:id="rId27"/>
  </p:notesMasterIdLst>
  <p:sldIdLst>
    <p:sldId id="256" r:id="rId2"/>
    <p:sldId id="257" r:id="rId3"/>
    <p:sldId id="261" r:id="rId4"/>
    <p:sldId id="262" r:id="rId5"/>
    <p:sldId id="265" r:id="rId6"/>
    <p:sldId id="264" r:id="rId7"/>
    <p:sldId id="267" r:id="rId8"/>
    <p:sldId id="258" r:id="rId9"/>
    <p:sldId id="285" r:id="rId10"/>
    <p:sldId id="286" r:id="rId11"/>
    <p:sldId id="269" r:id="rId12"/>
    <p:sldId id="270" r:id="rId13"/>
    <p:sldId id="271" r:id="rId14"/>
    <p:sldId id="272" r:id="rId15"/>
    <p:sldId id="274" r:id="rId16"/>
    <p:sldId id="275" r:id="rId17"/>
    <p:sldId id="276" r:id="rId18"/>
    <p:sldId id="259" r:id="rId19"/>
    <p:sldId id="277" r:id="rId20"/>
    <p:sldId id="292" r:id="rId21"/>
    <p:sldId id="278" r:id="rId22"/>
    <p:sldId id="260" r:id="rId23"/>
    <p:sldId id="281" r:id="rId24"/>
    <p:sldId id="263" r:id="rId25"/>
    <p:sldId id="291" r:id="rId26"/>
  </p:sldIdLst>
  <p:sldSz cx="9144000" cy="5143500" type="screen16x9"/>
  <p:notesSz cx="6858000" cy="9144000"/>
  <p:embeddedFontLst>
    <p:embeddedFont>
      <p:font typeface="Barlow Semi Condensed Medium" panose="00000606000000000000" pitchFamily="2" charset="0"/>
      <p:regular r:id="rId28"/>
      <p:italic r:id="rId29"/>
    </p:embeddedFon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
      <p:font typeface="Open Sans" panose="020B0606030504020204" pitchFamily="34" charset="0"/>
      <p:regular r:id="rId35"/>
      <p:bold r:id="rId36"/>
      <p:italic r:id="rId37"/>
      <p:boldItalic r:id="rId38"/>
    </p:embeddedFont>
    <p:embeddedFont>
      <p:font typeface="PT Sans Narrow" panose="020B0506020203020204" pitchFamily="3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預設章節" id="{149D894A-FD19-4B05-AE5B-4582882E816D}">
          <p14:sldIdLst>
            <p14:sldId id="256"/>
            <p14:sldId id="257"/>
            <p14:sldId id="261"/>
            <p14:sldId id="262"/>
            <p14:sldId id="265"/>
            <p14:sldId id="264"/>
            <p14:sldId id="267"/>
            <p14:sldId id="258"/>
            <p14:sldId id="285"/>
            <p14:sldId id="286"/>
            <p14:sldId id="269"/>
            <p14:sldId id="270"/>
            <p14:sldId id="271"/>
            <p14:sldId id="272"/>
            <p14:sldId id="274"/>
            <p14:sldId id="275"/>
            <p14:sldId id="276"/>
            <p14:sldId id="259"/>
            <p14:sldId id="277"/>
            <p14:sldId id="292"/>
            <p14:sldId id="278"/>
            <p14:sldId id="260"/>
            <p14:sldId id="281"/>
          </p14:sldIdLst>
        </p14:section>
        <p14:section name="temp" id="{DF7A480F-4767-4726-94EE-9456B58796EA}">
          <p14:sldIdLst>
            <p14:sldId id="263"/>
            <p14:sldId id="29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70" autoAdjust="0"/>
  </p:normalViewPr>
  <p:slideViewPr>
    <p:cSldViewPr snapToGrid="0">
      <p:cViewPr varScale="1">
        <p:scale>
          <a:sx n="108" d="100"/>
          <a:sy n="108" d="100"/>
        </p:scale>
        <p:origin x="170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ac44562f48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ac44562f4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使用這個</a:t>
            </a:r>
            <a:r>
              <a:rPr lang="en-US" altLang="zh-TW" dirty="0"/>
              <a:t>IF-SAN</a:t>
            </a:r>
            <a:r>
              <a:rPr lang="zh-TW" altLang="en-US" dirty="0"/>
              <a:t>的目的是為了獲得更多的資訊，例如商品的種類、賣家與選擇該商品之間的關係，以及在一個會話中商品跟商品的前後關係</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來源於</a:t>
            </a:r>
            <a:r>
              <a:rPr lang="en-US" altLang="zh-TW" dirty="0"/>
              <a:t>cite 36</a:t>
            </a:r>
          </a:p>
          <a:p>
            <a:pPr marL="0" lvl="0" indent="0" algn="l" rtl="0">
              <a:spcBef>
                <a:spcPts val="0"/>
              </a:spcBef>
              <a:spcAft>
                <a:spcPts val="0"/>
              </a:spcAft>
              <a:buNone/>
            </a:pPr>
            <a:endParaRPr lang="en-US" altLang="zh-TW" dirty="0"/>
          </a:p>
        </p:txBody>
      </p:sp>
    </p:spTree>
    <p:extLst>
      <p:ext uri="{BB962C8B-B14F-4D97-AF65-F5344CB8AC3E}">
        <p14:creationId xmlns:p14="http://schemas.microsoft.com/office/powerpoint/2010/main" val="4292996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ac44562f48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mc:AlternateContent xmlns:mc="http://schemas.openxmlformats.org/markup-compatibility/2006" xmlns:a14="http://schemas.microsoft.com/office/drawing/2010/main">
        <mc:Choice Requires="a14">
          <p:sp>
            <p:nvSpPr>
              <p:cNvPr id="145" name="Google Shape;145;g1ac44562f4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zh-TW" dirty="0"/>
                  <a:t>IF-SAN</a:t>
                </a:r>
                <a:r>
                  <a:rPr lang="zh-TW" altLang="en-US" dirty="0"/>
                  <a:t>是這篇論文提出來的基礎模型，會分成三個部分，以下先說明</a:t>
                </a:r>
                <a:r>
                  <a:rPr lang="en-US" altLang="zh-TW" dirty="0"/>
                  <a:t>embedding layer</a:t>
                </a:r>
              </a:p>
              <a:p>
                <a:endParaRPr lang="en-US" altLang="zh-TW" dirty="0"/>
              </a:p>
              <a:p>
                <a:r>
                  <a:rPr lang="zh-TW" altLang="en-US" dirty="0"/>
                  <a:t>把會話序列 </a:t>
                </a:r>
                <a:r>
                  <a:rPr lang="en-US" altLang="zh-TW" dirty="0" err="1"/>
                  <a:t>ui</a:t>
                </a:r>
                <a:r>
                  <a:rPr lang="zh-TW" altLang="en-US" dirty="0"/>
                  <a:t> 和 商品序列</a:t>
                </a:r>
                <a:r>
                  <a:rPr lang="en-US" altLang="zh-TW" dirty="0"/>
                  <a:t> items</a:t>
                </a:r>
                <a:r>
                  <a:rPr lang="zh-TW" altLang="en-US" dirty="0"/>
                  <a:t> </a:t>
                </a:r>
                <a:r>
                  <a:rPr lang="en-US" altLang="zh-TW" dirty="0"/>
                  <a:t>V </a:t>
                </a:r>
                <a:r>
                  <a:rPr lang="zh-TW" altLang="en-US" dirty="0"/>
                  <a:t>透過 </a:t>
                </a:r>
                <a:r>
                  <a:rPr lang="en-US" altLang="zh-TW" dirty="0"/>
                  <a:t>word2vector </a:t>
                </a:r>
                <a:r>
                  <a:rPr lang="zh-TW" altLang="en-US" dirty="0"/>
                  <a:t>來獲得連續的向量表示法 </a:t>
                </a:r>
              </a:p>
              <a:p>
                <a:pPr lvl="1"/>
                <a:r>
                  <a:rPr lang="zh-TW" altLang="en-US" dirty="0"/>
                  <a:t>把會話</a:t>
                </a:r>
                <a:r>
                  <a:rPr lang="en-US" altLang="zh-TW" dirty="0" err="1"/>
                  <a:t>ui</a:t>
                </a:r>
                <a:r>
                  <a:rPr lang="zh-TW" altLang="en-US" dirty="0"/>
                  <a:t>中的商品按照滑鼠點選的時間先後用向量表示法表示成 → </a:t>
                </a:r>
                <a:r>
                  <a:rPr lang="en-US" altLang="zh-TW" dirty="0" err="1"/>
                  <a:t>exi</a:t>
                </a:r>
                <a:endParaRPr lang="en-US" altLang="zh-TW" dirty="0"/>
              </a:p>
              <a:p>
                <a:pPr lvl="1"/>
                <a:r>
                  <a:rPr lang="zh-TW" altLang="en-US" dirty="0"/>
                  <a:t>用戶點選的商品，可以表示成商品特徵表示法 → </a:t>
                </a:r>
                <a:r>
                  <a:rPr lang="en-US" altLang="zh-TW" dirty="0"/>
                  <a:t> </a:t>
                </a:r>
                <a14:m>
                  <m:oMath xmlns:m="http://schemas.openxmlformats.org/officeDocument/2006/math">
                    <m:sSub>
                      <m:sSubPr>
                        <m:ctrlPr>
                          <a:rPr lang="ar-AE" altLang="zh-TW" i="1" dirty="0" smtClean="0">
                            <a:solidFill>
                              <a:schemeClr val="bg2">
                                <a:lumMod val="75000"/>
                              </a:schemeClr>
                            </a:solidFill>
                            <a:latin typeface="Cambria Math" panose="02040503050406030204" pitchFamily="18" charset="0"/>
                          </a:rPr>
                        </m:ctrlPr>
                      </m:sSubPr>
                      <m:e>
                        <m:r>
                          <a:rPr lang="zh-TW" altLang="ar-AE" i="1" dirty="0">
                            <a:solidFill>
                              <a:schemeClr val="bg2">
                                <a:lumMod val="75000"/>
                              </a:schemeClr>
                            </a:solidFill>
                            <a:latin typeface="Cambria Math" panose="02040503050406030204" pitchFamily="18" charset="0"/>
                          </a:rPr>
                          <m:t>𝑎</m:t>
                        </m:r>
                      </m:e>
                      <m:sub>
                        <m:r>
                          <a:rPr lang="zh-TW" altLang="ar-AE" i="1" dirty="0">
                            <a:solidFill>
                              <a:schemeClr val="bg2">
                                <a:lumMod val="75000"/>
                              </a:schemeClr>
                            </a:solidFill>
                            <a:latin typeface="Cambria Math" panose="02040503050406030204" pitchFamily="18" charset="0"/>
                          </a:rPr>
                          <m:t>𝑖</m:t>
                        </m:r>
                      </m:sub>
                    </m:sSub>
                    <m:r>
                      <a:rPr lang="ar-AE" altLang="zh-TW" i="1" dirty="0">
                        <a:latin typeface="Cambria Math" panose="02040503050406030204" pitchFamily="18" charset="0"/>
                      </a:rPr>
                      <m:t>={</m:t>
                    </m:r>
                    <m:r>
                      <a:rPr lang="zh-TW" altLang="ar-AE" i="1" dirty="0">
                        <a:latin typeface="Cambria Math" panose="02040503050406030204" pitchFamily="18" charset="0"/>
                      </a:rPr>
                      <m:t>𝑣𝑒𝑐</m:t>
                    </m:r>
                    <m:d>
                      <m:dPr>
                        <m:ctrlPr>
                          <a:rPr lang="ar-AE" altLang="zh-TW" i="1" dirty="0">
                            <a:latin typeface="Cambria Math" panose="02040503050406030204" pitchFamily="18" charset="0"/>
                          </a:rPr>
                        </m:ctrlPr>
                      </m:dPr>
                      <m:e>
                        <m:sSub>
                          <m:sSubPr>
                            <m:ctrlPr>
                              <a:rPr lang="ar-AE" altLang="zh-TW" i="1" dirty="0">
                                <a:latin typeface="Cambria Math" panose="02040503050406030204" pitchFamily="18" charset="0"/>
                              </a:rPr>
                            </m:ctrlPr>
                          </m:sSubPr>
                          <m:e>
                            <m:r>
                              <a:rPr lang="zh-TW" altLang="ar-AE" i="1" dirty="0">
                                <a:latin typeface="Cambria Math" panose="02040503050406030204" pitchFamily="18" charset="0"/>
                              </a:rPr>
                              <m:t>𝑟</m:t>
                            </m:r>
                          </m:e>
                          <m:sub>
                            <m:r>
                              <a:rPr lang="zh-TW" altLang="ar-AE" i="1" dirty="0">
                                <a:latin typeface="Cambria Math" panose="02040503050406030204" pitchFamily="18" charset="0"/>
                              </a:rPr>
                              <m:t>𝑖</m:t>
                            </m:r>
                          </m:sub>
                        </m:sSub>
                      </m:e>
                    </m:d>
                    <m:r>
                      <a:rPr lang="ar-AE" altLang="zh-TW" i="1" dirty="0">
                        <a:latin typeface="Cambria Math" panose="02040503050406030204" pitchFamily="18" charset="0"/>
                      </a:rPr>
                      <m:t>,</m:t>
                    </m:r>
                    <m:r>
                      <a:rPr lang="zh-TW" altLang="ar-AE" i="1" dirty="0">
                        <a:latin typeface="Cambria Math" panose="02040503050406030204" pitchFamily="18" charset="0"/>
                      </a:rPr>
                      <m:t>𝑣𝑒𝑐</m:t>
                    </m:r>
                    <m:d>
                      <m:dPr>
                        <m:ctrlPr>
                          <a:rPr lang="ar-AE" altLang="zh-TW" i="1" dirty="0">
                            <a:latin typeface="Cambria Math" panose="02040503050406030204" pitchFamily="18" charset="0"/>
                          </a:rPr>
                        </m:ctrlPr>
                      </m:dPr>
                      <m:e>
                        <m:sSub>
                          <m:sSubPr>
                            <m:ctrlPr>
                              <a:rPr lang="ar-AE" altLang="zh-TW" i="1" dirty="0">
                                <a:latin typeface="Cambria Math" panose="02040503050406030204" pitchFamily="18" charset="0"/>
                              </a:rPr>
                            </m:ctrlPr>
                          </m:sSubPr>
                          <m:e>
                            <m:r>
                              <a:rPr lang="zh-TW" altLang="ar-AE" i="1" dirty="0">
                                <a:latin typeface="Cambria Math" panose="02040503050406030204" pitchFamily="18" charset="0"/>
                              </a:rPr>
                              <m:t>𝑏</m:t>
                            </m:r>
                          </m:e>
                          <m:sub>
                            <m:r>
                              <a:rPr lang="zh-TW" altLang="ar-AE" i="1" dirty="0">
                                <a:latin typeface="Cambria Math" panose="02040503050406030204" pitchFamily="18" charset="0"/>
                              </a:rPr>
                              <m:t>𝑖</m:t>
                            </m:r>
                          </m:sub>
                        </m:sSub>
                      </m:e>
                    </m:d>
                    <m:r>
                      <a:rPr lang="ar-AE" altLang="zh-TW" i="1" dirty="0">
                        <a:latin typeface="Cambria Math" panose="02040503050406030204" pitchFamily="18" charset="0"/>
                      </a:rPr>
                      <m:t>,</m:t>
                    </m:r>
                    <m:r>
                      <a:rPr lang="zh-TW" altLang="ar-AE" i="1" dirty="0">
                        <a:latin typeface="Cambria Math" panose="02040503050406030204" pitchFamily="18" charset="0"/>
                      </a:rPr>
                      <m:t>𝑣𝑒𝑐</m:t>
                    </m:r>
                    <m:d>
                      <m:dPr>
                        <m:ctrlPr>
                          <a:rPr lang="ar-AE" altLang="zh-TW" i="1" dirty="0">
                            <a:latin typeface="Cambria Math" panose="02040503050406030204" pitchFamily="18" charset="0"/>
                          </a:rPr>
                        </m:ctrlPr>
                      </m:dPr>
                      <m:e>
                        <m:sSub>
                          <m:sSubPr>
                            <m:ctrlPr>
                              <a:rPr lang="ar-AE" altLang="zh-TW" i="1" dirty="0">
                                <a:latin typeface="Cambria Math" panose="02040503050406030204" pitchFamily="18" charset="0"/>
                              </a:rPr>
                            </m:ctrlPr>
                          </m:sSubPr>
                          <m:e>
                            <m:r>
                              <a:rPr lang="zh-TW" altLang="ar-AE" i="1" dirty="0">
                                <a:latin typeface="Cambria Math" panose="02040503050406030204" pitchFamily="18" charset="0"/>
                              </a:rPr>
                              <m:t>𝑙</m:t>
                            </m:r>
                          </m:e>
                          <m:sub>
                            <m:r>
                              <a:rPr lang="zh-TW" altLang="ar-AE" i="1" dirty="0">
                                <a:latin typeface="Cambria Math" panose="02040503050406030204" pitchFamily="18" charset="0"/>
                              </a:rPr>
                              <m:t>𝑖</m:t>
                            </m:r>
                          </m:sub>
                        </m:sSub>
                      </m:e>
                    </m:d>
                    <m:r>
                      <a:rPr lang="ar-AE" altLang="zh-TW" i="1" dirty="0">
                        <a:latin typeface="Cambria Math" panose="02040503050406030204" pitchFamily="18" charset="0"/>
                      </a:rPr>
                      <m:t>}</m:t>
                    </m:r>
                  </m:oMath>
                </a14:m>
                <a:r>
                  <a:rPr lang="ar-AE" altLang="zh-TW" dirty="0"/>
                  <a:t> </a:t>
                </a:r>
                <a:endParaRPr lang="en-US" altLang="zh-TW" dirty="0"/>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TW" altLang="en-US" dirty="0"/>
                  <a:t>裡面包含商品的種類、品牌、賣家等資訊</a:t>
                </a:r>
                <a:endParaRPr lang="en-US" altLang="zh-TW" dirty="0"/>
              </a:p>
              <a:p>
                <a:pPr lvl="1"/>
                <a:endParaRPr lang="en-US" altLang="zh-TW"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TW" dirty="0"/>
                  <a:t>Vanilla attention</a:t>
                </a:r>
                <a:r>
                  <a:rPr lang="zh-TW" altLang="en-US" dirty="0"/>
                  <a:t> 的目的是為了篩選用戶關注的特徵，也就是那些特徵對於用戶更重要，例如用戶選擇</a:t>
                </a:r>
                <a:r>
                  <a:rPr lang="en-US" altLang="zh-TW" dirty="0" err="1"/>
                  <a:t>iphone</a:t>
                </a:r>
                <a:r>
                  <a:rPr lang="zh-TW" altLang="en-US" dirty="0"/>
                  <a:t>，是因為品牌是蘋果</a:t>
                </a:r>
                <a:r>
                  <a:rPr lang="en-US" altLang="zh-TW" dirty="0"/>
                  <a:t>? </a:t>
                </a:r>
                <a:r>
                  <a:rPr lang="zh-TW" altLang="en-US" dirty="0"/>
                  <a:t>還是因為賣家正在促銷</a:t>
                </a:r>
                <a:r>
                  <a:rPr lang="en-US" altLang="zh-TW" dirty="0"/>
                  <a:t>? </a:t>
                </a:r>
                <a:r>
                  <a:rPr lang="zh-TW" altLang="en-US" dirty="0"/>
                  <a:t>為了瞭解哪個原因影響用戶的決策，因此使用</a:t>
                </a:r>
                <a:r>
                  <a:rPr lang="en-US" altLang="zh-TW" dirty="0"/>
                  <a:t>vanilla</a:t>
                </a:r>
                <a:r>
                  <a:rPr lang="zh-TW" altLang="en-US" dirty="0"/>
                  <a:t>捕捉用戶對於商品屬性不同的偏好，得到某一特徵上的相對重要性。</a:t>
                </a:r>
                <a:endParaRPr lang="en-US" altLang="zh-TW"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TW"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ltLang="zh-TW"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TW" dirty="0"/>
                  <a: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Ref</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https://theaisummer.com/self-attention/</a:t>
                </a:r>
                <a:endParaRPr dirty="0"/>
              </a:p>
            </p:txBody>
          </p:sp>
        </mc:Choice>
        <mc:Fallback xmlns="">
          <p:sp>
            <p:nvSpPr>
              <p:cNvPr id="145" name="Google Shape;145;g1ac44562f4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zh-TW" altLang="en-US" dirty="0"/>
                  <a:t>把會話序列 </a:t>
                </a:r>
                <a:r>
                  <a:rPr lang="en-US" altLang="zh-TW" dirty="0" err="1"/>
                  <a:t>ui</a:t>
                </a:r>
                <a:r>
                  <a:rPr lang="zh-TW" altLang="en-US" dirty="0"/>
                  <a:t> 和 商品序列</a:t>
                </a:r>
                <a:r>
                  <a:rPr lang="en-US" altLang="zh-TW" dirty="0"/>
                  <a:t>Unique items</a:t>
                </a:r>
                <a:r>
                  <a:rPr lang="zh-TW" altLang="en-US" dirty="0"/>
                  <a:t> </a:t>
                </a:r>
                <a:r>
                  <a:rPr lang="en-US" altLang="zh-TW" dirty="0"/>
                  <a:t>V </a:t>
                </a:r>
                <a:r>
                  <a:rPr lang="zh-TW" altLang="en-US" dirty="0"/>
                  <a:t>透過 </a:t>
                </a:r>
                <a:r>
                  <a:rPr lang="en-US" altLang="zh-TW" dirty="0"/>
                  <a:t>word2vector </a:t>
                </a:r>
                <a:r>
                  <a:rPr lang="zh-TW" altLang="en-US" dirty="0"/>
                  <a:t>來獲得稠密且連續的向量表示法 </a:t>
                </a:r>
              </a:p>
              <a:p>
                <a:pPr lvl="1"/>
                <a:r>
                  <a:rPr lang="en-US" altLang="zh-TW" dirty="0" err="1"/>
                  <a:t>ui</a:t>
                </a:r>
                <a:r>
                  <a:rPr lang="zh-TW" altLang="en-US" dirty="0"/>
                  <a:t>中的</a:t>
                </a:r>
                <a:r>
                  <a:rPr lang="en-US" altLang="zh-TW" dirty="0"/>
                  <a:t>x1,x2</a:t>
                </a:r>
                <a:r>
                  <a:rPr lang="zh-TW" altLang="en-US" dirty="0"/>
                  <a:t>是按照時間來點擊商品的序列 → </a:t>
                </a:r>
                <a:r>
                  <a:rPr lang="en-US" altLang="zh-TW" dirty="0" err="1"/>
                  <a:t>exi</a:t>
                </a:r>
                <a:endParaRPr lang="en-US" altLang="zh-TW" dirty="0"/>
              </a:p>
              <a:p>
                <a:pPr lvl="1"/>
                <a:r>
                  <a:rPr lang="en-US" altLang="zh-TW" dirty="0"/>
                  <a:t>xi</a:t>
                </a:r>
                <a:r>
                  <a:rPr lang="zh-TW" altLang="en-US" dirty="0"/>
                  <a:t>點選的商品，可以表示成商品的屬性表示法 → </a:t>
                </a:r>
                <a:r>
                  <a:rPr lang="en-US" altLang="zh-TW" dirty="0"/>
                  <a:t> </a:t>
                </a:r>
                <a:r>
                  <a:rPr lang="zh-TW" altLang="ar-AE" i="0" dirty="0">
                    <a:solidFill>
                      <a:schemeClr val="bg2">
                        <a:lumMod val="75000"/>
                      </a:schemeClr>
                    </a:solidFill>
                    <a:latin typeface="Cambria Math" panose="02040503050406030204" pitchFamily="18" charset="0"/>
                  </a:rPr>
                  <a:t>𝑎</a:t>
                </a:r>
                <a:r>
                  <a:rPr lang="ar-AE" altLang="zh-TW" i="0" dirty="0">
                    <a:solidFill>
                      <a:schemeClr val="bg2">
                        <a:lumMod val="75000"/>
                      </a:schemeClr>
                    </a:solidFill>
                    <a:latin typeface="Cambria Math" panose="02040503050406030204" pitchFamily="18" charset="0"/>
                  </a:rPr>
                  <a:t>_</a:t>
                </a:r>
                <a:r>
                  <a:rPr lang="zh-TW" altLang="ar-AE" i="0" dirty="0">
                    <a:solidFill>
                      <a:schemeClr val="bg2">
                        <a:lumMod val="75000"/>
                      </a:schemeClr>
                    </a:solidFill>
                    <a:latin typeface="Cambria Math" panose="02040503050406030204" pitchFamily="18" charset="0"/>
                  </a:rPr>
                  <a:t>𝑖</a:t>
                </a:r>
                <a:r>
                  <a:rPr lang="ar-AE" altLang="zh-TW" i="0" dirty="0">
                    <a:latin typeface="Cambria Math" panose="02040503050406030204" pitchFamily="18" charset="0"/>
                  </a:rPr>
                  <a:t>={</a:t>
                </a:r>
                <a:r>
                  <a:rPr lang="zh-TW" altLang="ar-AE" i="0" dirty="0">
                    <a:latin typeface="Cambria Math" panose="02040503050406030204" pitchFamily="18" charset="0"/>
                  </a:rPr>
                  <a:t>𝑣𝑒𝑐</a:t>
                </a:r>
                <a:r>
                  <a:rPr lang="ar-AE" altLang="zh-TW" i="0" dirty="0">
                    <a:latin typeface="Cambria Math" panose="02040503050406030204" pitchFamily="18" charset="0"/>
                  </a:rPr>
                  <a:t>(</a:t>
                </a:r>
                <a:r>
                  <a:rPr lang="zh-TW" altLang="ar-AE" i="0" dirty="0">
                    <a:latin typeface="Cambria Math" panose="02040503050406030204" pitchFamily="18" charset="0"/>
                  </a:rPr>
                  <a:t>𝑟</a:t>
                </a:r>
                <a:r>
                  <a:rPr lang="ar-AE" altLang="zh-TW" i="0" dirty="0">
                    <a:latin typeface="Cambria Math" panose="02040503050406030204" pitchFamily="18" charset="0"/>
                  </a:rPr>
                  <a:t>_</a:t>
                </a:r>
                <a:r>
                  <a:rPr lang="zh-TW" altLang="ar-AE" i="0" dirty="0">
                    <a:latin typeface="Cambria Math" panose="02040503050406030204" pitchFamily="18" charset="0"/>
                  </a:rPr>
                  <a:t>𝑖 )</a:t>
                </a:r>
                <a:r>
                  <a:rPr lang="ar-AE" altLang="zh-TW" i="0" dirty="0">
                    <a:latin typeface="Cambria Math" panose="02040503050406030204" pitchFamily="18" charset="0"/>
                  </a:rPr>
                  <a:t>,</a:t>
                </a:r>
                <a:r>
                  <a:rPr lang="zh-TW" altLang="ar-AE" i="0" dirty="0">
                    <a:latin typeface="Cambria Math" panose="02040503050406030204" pitchFamily="18" charset="0"/>
                  </a:rPr>
                  <a:t>𝑣𝑒𝑐</a:t>
                </a:r>
                <a:r>
                  <a:rPr lang="ar-AE" altLang="zh-TW" i="0" dirty="0">
                    <a:latin typeface="Cambria Math" panose="02040503050406030204" pitchFamily="18" charset="0"/>
                  </a:rPr>
                  <a:t>(</a:t>
                </a:r>
                <a:r>
                  <a:rPr lang="zh-TW" altLang="ar-AE" i="0" dirty="0">
                    <a:latin typeface="Cambria Math" panose="02040503050406030204" pitchFamily="18" charset="0"/>
                  </a:rPr>
                  <a:t>𝑏</a:t>
                </a:r>
                <a:r>
                  <a:rPr lang="ar-AE" altLang="zh-TW" i="0" dirty="0">
                    <a:latin typeface="Cambria Math" panose="02040503050406030204" pitchFamily="18" charset="0"/>
                  </a:rPr>
                  <a:t>_</a:t>
                </a:r>
                <a:r>
                  <a:rPr lang="zh-TW" altLang="ar-AE" i="0" dirty="0">
                    <a:latin typeface="Cambria Math" panose="02040503050406030204" pitchFamily="18" charset="0"/>
                  </a:rPr>
                  <a:t>𝑖 )</a:t>
                </a:r>
                <a:r>
                  <a:rPr lang="ar-AE" altLang="zh-TW" i="0" dirty="0">
                    <a:latin typeface="Cambria Math" panose="02040503050406030204" pitchFamily="18" charset="0"/>
                  </a:rPr>
                  <a:t>,</a:t>
                </a:r>
                <a:r>
                  <a:rPr lang="zh-TW" altLang="ar-AE" i="0" dirty="0">
                    <a:latin typeface="Cambria Math" panose="02040503050406030204" pitchFamily="18" charset="0"/>
                  </a:rPr>
                  <a:t>𝑣𝑒𝑐</a:t>
                </a:r>
                <a:r>
                  <a:rPr lang="ar-AE" altLang="zh-TW" i="0" dirty="0">
                    <a:latin typeface="Cambria Math" panose="02040503050406030204" pitchFamily="18" charset="0"/>
                  </a:rPr>
                  <a:t>(</a:t>
                </a:r>
                <a:r>
                  <a:rPr lang="zh-TW" altLang="ar-AE" i="0" dirty="0">
                    <a:latin typeface="Cambria Math" panose="02040503050406030204" pitchFamily="18" charset="0"/>
                  </a:rPr>
                  <a:t>𝑙</a:t>
                </a:r>
                <a:r>
                  <a:rPr lang="ar-AE" altLang="zh-TW" i="0" dirty="0">
                    <a:latin typeface="Cambria Math" panose="02040503050406030204" pitchFamily="18" charset="0"/>
                  </a:rPr>
                  <a:t>_</a:t>
                </a:r>
                <a:r>
                  <a:rPr lang="zh-TW" altLang="ar-AE" i="0" dirty="0">
                    <a:latin typeface="Cambria Math" panose="02040503050406030204" pitchFamily="18" charset="0"/>
                  </a:rPr>
                  <a:t>𝑖 )</a:t>
                </a:r>
                <a:r>
                  <a:rPr lang="ar-AE" altLang="zh-TW" i="0" dirty="0">
                    <a:latin typeface="Cambria Math" panose="02040503050406030204" pitchFamily="18" charset="0"/>
                  </a:rPr>
                  <a:t>}</a:t>
                </a:r>
                <a:r>
                  <a:rPr lang="ar-AE" altLang="zh-TW" dirty="0"/>
                  <a:t> </a:t>
                </a:r>
                <a:endParaRPr lang="en-US" altLang="zh-TW" dirty="0"/>
              </a:p>
              <a:p>
                <a:pPr lvl="1"/>
                <a:endParaRPr lang="en-US" altLang="zh-TW"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TW" dirty="0"/>
                  <a:t>Vanilla attention</a:t>
                </a:r>
                <a:r>
                  <a:rPr lang="zh-TW" altLang="en-US" dirty="0"/>
                  <a:t> 的目的是為了篩選用戶關注的特徵，也就是那些特徵對於用戶更重要，是用戶選擇某樣商品的關鍵，例如用戶選擇</a:t>
                </a:r>
                <a:r>
                  <a:rPr lang="en-US" altLang="zh-TW" dirty="0" err="1"/>
                  <a:t>iphone</a:t>
                </a:r>
                <a:r>
                  <a:rPr lang="zh-TW" altLang="en-US" dirty="0"/>
                  <a:t>，是因為品牌是蘋果</a:t>
                </a:r>
                <a:r>
                  <a:rPr lang="en-US" altLang="zh-TW" dirty="0"/>
                  <a:t>? </a:t>
                </a:r>
                <a:r>
                  <a:rPr lang="zh-TW" altLang="en-US" dirty="0"/>
                  <a:t>還是因為賣家正在促銷</a:t>
                </a:r>
                <a:r>
                  <a:rPr lang="en-US" altLang="zh-TW" dirty="0"/>
                  <a:t>? </a:t>
                </a:r>
                <a:r>
                  <a:rPr lang="zh-TW" altLang="en-US" dirty="0"/>
                  <a:t>為了瞭解哪個原因影響用戶的決策，因此使用</a:t>
                </a:r>
                <a:r>
                  <a:rPr lang="en-US" altLang="zh-TW" dirty="0"/>
                  <a:t>vanilla</a:t>
                </a:r>
                <a:r>
                  <a:rPr lang="zh-TW" altLang="en-US" dirty="0"/>
                  <a:t>來幫助</a:t>
                </a:r>
                <a:r>
                  <a:rPr lang="en-US" altLang="zh-TW" dirty="0"/>
                  <a:t>SAN</a:t>
                </a:r>
                <a:r>
                  <a:rPr lang="zh-TW" altLang="en-US" dirty="0"/>
                  <a:t>捕捉用戶對於商品屬性不同的偏好，得到某一特徵上的相對重要性。</a:t>
                </a:r>
                <a:endParaRPr dirty="0"/>
              </a:p>
            </p:txBody>
          </p:sp>
        </mc:Fallback>
      </mc:AlternateContent>
    </p:spTree>
    <p:extLst>
      <p:ext uri="{BB962C8B-B14F-4D97-AF65-F5344CB8AC3E}">
        <p14:creationId xmlns:p14="http://schemas.microsoft.com/office/powerpoint/2010/main" val="2431561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ac44562f48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mc:AlternateContent xmlns:mc="http://schemas.openxmlformats.org/markup-compatibility/2006" xmlns:a14="http://schemas.microsoft.com/office/drawing/2010/main">
        <mc:Choice Requires="a14">
          <p:sp>
            <p:nvSpPr>
              <p:cNvPr id="145" name="Google Shape;145;g1ac44562f4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altLang="zh-TW" dirty="0"/>
                  <a:t>Feature based / item based self attention network layer</a:t>
                </a:r>
              </a:p>
              <a:p>
                <a:pPr marL="628650" lvl="1" indent="-171450" algn="l" rtl="0">
                  <a:spcBef>
                    <a:spcPts val="0"/>
                  </a:spcBef>
                  <a:spcAft>
                    <a:spcPts val="0"/>
                  </a:spcAft>
                </a:pPr>
                <a:r>
                  <a:rPr lang="zh-TW" altLang="en-US" dirty="0"/>
                  <a:t>這個</a:t>
                </a:r>
                <a:r>
                  <a:rPr lang="en-US" altLang="zh-TW" dirty="0"/>
                  <a:t>layer</a:t>
                </a:r>
                <a:r>
                  <a:rPr lang="zh-TW" altLang="en-US" dirty="0"/>
                  <a:t>有兩塊注意力機制，因為輸入只有</a:t>
                </a:r>
                <a:r>
                  <a:rPr lang="en-US" altLang="zh-TW" dirty="0"/>
                  <a:t>feature</a:t>
                </a:r>
                <a:r>
                  <a:rPr lang="zh-TW" altLang="en-US" dirty="0"/>
                  <a:t>跟</a:t>
                </a:r>
                <a:r>
                  <a:rPr lang="en-US" altLang="zh-TW" dirty="0"/>
                  <a:t>item</a:t>
                </a:r>
                <a:r>
                  <a:rPr lang="zh-TW" altLang="en-US" dirty="0"/>
                  <a:t>的不同，其他部分都相同，所以放在一起說明，這裡使用商品特徵來說明</a:t>
                </a:r>
                <a:endParaRPr lang="en-US" altLang="zh-TW" dirty="0"/>
              </a:p>
              <a:p>
                <a:pPr marL="171450" lvl="0" indent="-171450" algn="l" rtl="0">
                  <a:spcBef>
                    <a:spcPts val="0"/>
                  </a:spcBef>
                  <a:spcAft>
                    <a:spcPts val="0"/>
                  </a:spcAft>
                </a:pPr>
                <a:r>
                  <a:rPr lang="zh-TW" altLang="en-US" dirty="0"/>
                  <a:t>目的 </a:t>
                </a:r>
                <a:r>
                  <a:rPr lang="en-US" altLang="zh-TW" dirty="0"/>
                  <a:t>: </a:t>
                </a:r>
                <a:r>
                  <a:rPr lang="zh-TW" altLang="en-US" dirty="0"/>
                  <a:t>觀察商品特徵的先後順序，找出哪個特徵對</a:t>
                </a:r>
                <a:r>
                  <a:rPr lang="en-US" altLang="zh-TW" dirty="0"/>
                  <a:t>user</a:t>
                </a:r>
                <a:r>
                  <a:rPr lang="zh-TW" altLang="en-US" dirty="0"/>
                  <a:t>比較重要</a:t>
                </a:r>
                <a:endParaRPr lang="en-US" altLang="zh-TW" dirty="0"/>
              </a:p>
              <a:p>
                <a:pPr marL="171450" lvl="0" indent="-171450" algn="l" rtl="0">
                  <a:spcBef>
                    <a:spcPts val="0"/>
                  </a:spcBef>
                  <a:spcAft>
                    <a:spcPts val="0"/>
                  </a:spcAft>
                </a:pPr>
                <a:endParaRPr lang="en-US" dirty="0"/>
              </a:p>
              <a:p>
                <a:pPr marL="628650" lvl="1" indent="-171450" algn="l" rtl="0">
                  <a:spcBef>
                    <a:spcPts val="0"/>
                  </a:spcBef>
                  <a:spcAft>
                    <a:spcPts val="0"/>
                  </a:spcAft>
                </a:pPr>
                <a:r>
                  <a:rPr lang="en-US" dirty="0"/>
                  <a:t>Input :</a:t>
                </a:r>
                <a:r>
                  <a:rPr lang="zh-TW" altLang="en-US" dirty="0"/>
                  <a:t>根據</a:t>
                </a:r>
                <a:r>
                  <a:rPr lang="en-US" altLang="zh-TW" dirty="0"/>
                  <a:t>embedding</a:t>
                </a:r>
                <a:r>
                  <a:rPr lang="zh-TW" altLang="en-US" dirty="0"/>
                  <a:t> </a:t>
                </a:r>
                <a:r>
                  <a:rPr lang="en-US" altLang="zh-TW" dirty="0"/>
                  <a:t>layer</a:t>
                </a:r>
                <a:r>
                  <a:rPr lang="zh-TW" altLang="en-US" dirty="0"/>
                  <a:t>得到的商品特徵</a:t>
                </a:r>
                <a:r>
                  <a:rPr lang="en-US" altLang="zh-TW" dirty="0"/>
                  <a:t>embedding </a:t>
                </a:r>
                <a:r>
                  <a:rPr lang="en-US" altLang="zh-TW" dirty="0" err="1"/>
                  <a:t>eai</a:t>
                </a:r>
                <a:r>
                  <a:rPr lang="en-US" altLang="zh-TW" dirty="0"/>
                  <a:t>,</a:t>
                </a:r>
                <a:r>
                  <a:rPr lang="zh-TW" altLang="en-US" dirty="0"/>
                  <a:t> </a:t>
                </a:r>
                <a:r>
                  <a:rPr lang="en-US" altLang="zh-TW" dirty="0"/>
                  <a:t>  </a:t>
                </a:r>
                <a:r>
                  <a:rPr lang="zh-TW" altLang="en-US" dirty="0"/>
                  <a:t>將很多個</a:t>
                </a:r>
                <a:r>
                  <a:rPr lang="en-US" altLang="zh-TW" dirty="0" err="1"/>
                  <a:t>eai</a:t>
                </a:r>
                <a:r>
                  <a:rPr lang="zh-TW" altLang="en-US" dirty="0"/>
                  <a:t>集合起來變成</a:t>
                </a:r>
                <a:r>
                  <a:rPr lang="en-US" altLang="zh-TW" dirty="0" err="1"/>
                  <a:t>eua</a:t>
                </a:r>
                <a:r>
                  <a:rPr lang="en-US" altLang="zh-TW" dirty="0"/>
                  <a:t> = {ea1…}</a:t>
                </a:r>
                <a:r>
                  <a:rPr lang="zh-TW" altLang="en-US" dirty="0"/>
                  <a:t>，送到</a:t>
                </a:r>
                <a:r>
                  <a:rPr lang="en-US" altLang="zh-TW" dirty="0"/>
                  <a:t>SAN</a:t>
                </a:r>
                <a:r>
                  <a:rPr lang="zh-TW" altLang="en-US" dirty="0"/>
                  <a:t>裡面</a:t>
                </a:r>
                <a:endParaRPr lang="en-US" altLang="zh-TW" dirty="0"/>
              </a:p>
              <a:p>
                <a:pPr marL="0" lvl="0" indent="0" algn="l" rtl="0">
                  <a:spcBef>
                    <a:spcPts val="0"/>
                  </a:spcBef>
                  <a:spcAft>
                    <a:spcPts val="0"/>
                  </a:spcAft>
                  <a:buNone/>
                </a:pPr>
                <a:endParaRPr lang="en-US" altLang="zh-TW" dirty="0"/>
              </a:p>
              <a:p>
                <a:pPr marL="628650" lvl="1" indent="-171450" algn="l" rtl="0">
                  <a:spcBef>
                    <a:spcPts val="0"/>
                  </a:spcBef>
                  <a:spcAft>
                    <a:spcPts val="0"/>
                  </a:spcAft>
                </a:pPr>
                <a:r>
                  <a:rPr lang="en-US" altLang="zh-TW" dirty="0"/>
                  <a:t>Output</a:t>
                </a:r>
                <a:r>
                  <a:rPr lang="zh-TW" altLang="en-US" dirty="0"/>
                  <a:t> </a:t>
                </a:r>
                <a:r>
                  <a:rPr lang="en-US" altLang="zh-TW" dirty="0"/>
                  <a:t>:</a:t>
                </a:r>
                <a:r>
                  <a:rPr lang="zh-TW" altLang="en-US" dirty="0"/>
                  <a:t> 會得到商品特徵的相對重要性，再對這個算出來的相對重要性和最後一個商品的重要性合併起來，乘上一個權重，這樣是為了不要讓短期的偏好被長期的偏好覆蓋掉。</a:t>
                </a:r>
                <a:endParaRPr lang="en-US" altLang="zh-TW" dirty="0"/>
              </a:p>
              <a:p>
                <a:pPr marL="1085850" lvl="2" indent="-171450" algn="l" rtl="0">
                  <a:spcBef>
                    <a:spcPts val="0"/>
                  </a:spcBef>
                  <a:spcAft>
                    <a:spcPts val="0"/>
                  </a:spcAft>
                </a:pPr>
                <a:r>
                  <a:rPr lang="zh-TW" altLang="en-US" dirty="0"/>
                  <a:t>瀏覽很多</a:t>
                </a:r>
                <a:r>
                  <a:rPr lang="en-US" altLang="zh-TW" dirty="0" err="1"/>
                  <a:t>iphone</a:t>
                </a:r>
                <a:r>
                  <a:rPr lang="zh-TW" altLang="en-US" dirty="0"/>
                  <a:t>手機，突然去看耳機，推薦系統會換成推薦耳機，而不繼續推薦</a:t>
                </a:r>
                <a:r>
                  <a:rPr lang="en-US" altLang="zh-TW" dirty="0" err="1"/>
                  <a:t>iphone</a:t>
                </a:r>
                <a:endParaRPr lang="en-US" altLang="zh-TW" dirty="0"/>
              </a:p>
              <a:p>
                <a:pPr marL="171450" lvl="0" indent="-171450" algn="l" rtl="0">
                  <a:spcBef>
                    <a:spcPts val="0"/>
                  </a:spcBef>
                  <a:spcAft>
                    <a:spcPts val="0"/>
                  </a:spcAft>
                </a:pPr>
                <a:endParaRPr lang="en-US" altLang="zh-TW" dirty="0"/>
              </a:p>
              <a:p>
                <a:pPr marL="0" lvl="0" indent="0" algn="l" rtl="0">
                  <a:spcBef>
                    <a:spcPts val="0"/>
                  </a:spcBef>
                  <a:spcAft>
                    <a:spcPts val="0"/>
                  </a:spcAft>
                  <a:buNone/>
                </a:pPr>
                <a:endParaRPr lang="en-US" altLang="zh-TW" dirty="0"/>
              </a:p>
            </p:txBody>
          </p:sp>
        </mc:Choice>
        <mc:Fallback xmlns="">
          <p:sp>
            <p:nvSpPr>
              <p:cNvPr id="145" name="Google Shape;145;g1ac44562f4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目的 </a:t>
                </a:r>
                <a:r>
                  <a:rPr lang="en-US" altLang="zh-TW" dirty="0"/>
                  <a:t>: </a:t>
                </a:r>
                <a:r>
                  <a:rPr lang="zh-TW" altLang="en-US" dirty="0"/>
                  <a:t>觀察商品特徵的先後順序，找出哪個特徵對</a:t>
                </a:r>
                <a:r>
                  <a:rPr lang="en-US" altLang="zh-TW" dirty="0"/>
                  <a:t>user</a:t>
                </a:r>
                <a:r>
                  <a:rPr lang="zh-TW" altLang="en-US" dirty="0"/>
                  <a:t>比較重要</a:t>
                </a:r>
                <a:endParaRPr lang="en-US" altLang="zh-TW" dirty="0"/>
              </a:p>
              <a:p>
                <a:pPr marL="0" lvl="0" indent="0" algn="l" rtl="0">
                  <a:spcBef>
                    <a:spcPts val="0"/>
                  </a:spcBef>
                  <a:spcAft>
                    <a:spcPts val="0"/>
                  </a:spcAft>
                  <a:buNone/>
                </a:pPr>
                <a:r>
                  <a:rPr lang="en-US" dirty="0"/>
                  <a:t>Input :</a:t>
                </a:r>
                <a:r>
                  <a:rPr lang="zh-TW" altLang="en-US" dirty="0"/>
                  <a:t>根據</a:t>
                </a:r>
                <a:r>
                  <a:rPr lang="en-US" altLang="zh-TW" dirty="0"/>
                  <a:t>embedding</a:t>
                </a:r>
                <a:r>
                  <a:rPr lang="zh-TW" altLang="en-US" dirty="0"/>
                  <a:t> </a:t>
                </a:r>
                <a:r>
                  <a:rPr lang="en-US" altLang="zh-TW" dirty="0"/>
                  <a:t>layer</a:t>
                </a:r>
                <a:r>
                  <a:rPr lang="zh-TW" altLang="en-US" dirty="0"/>
                  <a:t>得到的商品特徵</a:t>
                </a:r>
                <a:r>
                  <a:rPr lang="en-US" altLang="zh-TW" dirty="0"/>
                  <a:t>embedding </a:t>
                </a:r>
                <a:r>
                  <a:rPr lang="en-US" altLang="zh-TW" dirty="0" err="1"/>
                  <a:t>eai</a:t>
                </a:r>
                <a:r>
                  <a:rPr lang="en-US" altLang="zh-TW" dirty="0"/>
                  <a:t>,</a:t>
                </a:r>
                <a:r>
                  <a:rPr lang="zh-TW" altLang="en-US" dirty="0"/>
                  <a:t> </a:t>
                </a:r>
                <a:r>
                  <a:rPr lang="en-US" altLang="zh-TW" dirty="0"/>
                  <a:t>  </a:t>
                </a:r>
                <a:r>
                  <a:rPr lang="zh-TW" altLang="en-US" dirty="0"/>
                  <a:t>將很多個</a:t>
                </a:r>
                <a:r>
                  <a:rPr lang="en-US" altLang="zh-TW" dirty="0" err="1"/>
                  <a:t>eai</a:t>
                </a:r>
                <a:r>
                  <a:rPr lang="zh-TW" altLang="en-US" dirty="0"/>
                  <a:t>集合起來變成</a:t>
                </a:r>
                <a:r>
                  <a:rPr lang="en-US" altLang="zh-TW" dirty="0" err="1"/>
                  <a:t>eua</a:t>
                </a:r>
                <a:r>
                  <a:rPr lang="en-US" altLang="zh-TW" dirty="0"/>
                  <a:t> = {ea1…}</a:t>
                </a:r>
              </a:p>
              <a:p>
                <a:pPr marL="0" lvl="0" indent="0" algn="l" rtl="0">
                  <a:spcBef>
                    <a:spcPts val="0"/>
                  </a:spcBef>
                  <a:spcAft>
                    <a:spcPts val="0"/>
                  </a:spcAft>
                  <a:buNone/>
                </a:pP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dirty="0"/>
                  <a:t>Output</a:t>
                </a:r>
                <a:r>
                  <a:rPr lang="zh-TW" altLang="en-US" dirty="0"/>
                  <a:t> </a:t>
                </a:r>
                <a:r>
                  <a:rPr lang="en-US" altLang="zh-TW" dirty="0"/>
                  <a:t>:</a:t>
                </a:r>
                <a:r>
                  <a:rPr lang="zh-TW" altLang="en-US" dirty="0"/>
                  <a:t> 把整個會話的</a:t>
                </a:r>
                <a:r>
                  <a:rPr lang="en-US" altLang="zh-TW" dirty="0"/>
                  <a:t>feature</a:t>
                </a:r>
                <a:r>
                  <a:rPr lang="zh-TW" altLang="en-US" dirty="0"/>
                  <a:t>和最後一個商品的重要性合併起來，乘上一個權重，這樣是為了不要讓短期的偏好被長期的偏好覆蓋掉。</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把</a:t>
                </a:r>
                <a:r>
                  <a:rPr lang="en-US" altLang="zh-TW" dirty="0" err="1"/>
                  <a:t>Eua</a:t>
                </a:r>
                <a:r>
                  <a:rPr lang="zh-TW" altLang="en-US" dirty="0"/>
                  <a:t>送到</a:t>
                </a:r>
                <a:r>
                  <a:rPr lang="en-US" altLang="zh-TW" dirty="0"/>
                  <a:t>SAN</a:t>
                </a:r>
                <a:r>
                  <a:rPr lang="zh-TW" altLang="en-US" dirty="0"/>
                  <a:t>裡面，算出相對重要性，就可以從用戶點選的商品序列中，抽出會話</a:t>
                </a:r>
                <a:r>
                  <a:rPr lang="en-US" altLang="zh-TW" dirty="0" err="1"/>
                  <a:t>ui</a:t>
                </a:r>
                <a:r>
                  <a:rPr lang="zh-TW" altLang="en-US" dirty="0"/>
                  <a:t>中用戶對於商品屬性和商品的偏好。</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為了評價當前會話中最後一個點選的商品</a:t>
                </a:r>
                <a:r>
                  <a:rPr lang="en-US" altLang="zh-TW" dirty="0"/>
                  <a:t>am</a:t>
                </a:r>
                <a:r>
                  <a:rPr lang="zh-TW" altLang="en-US" dirty="0"/>
                  <a:t>，以及歷史紀錄的偏好表示法𝐹𝑙 𝑢𝑎他們之間的重要程度，因此乘上一個權重</a:t>
                </a:r>
                <a:r>
                  <a:rPr lang="en-US" altLang="zh-TW" dirty="0" err="1"/>
                  <a:t>Wa</a:t>
                </a:r>
                <a:r>
                  <a:rPr lang="zh-TW" altLang="en-US" dirty="0"/>
                  <a:t>來做為區別。也就是對於需要關注的部分給予較高的權重，不需要關注的部份給較低的權重</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例如 </a:t>
                </a:r>
                <a:r>
                  <a:rPr lang="en-US" altLang="zh-TW" dirty="0"/>
                  <a:t>:</a:t>
                </a:r>
                <a:r>
                  <a:rPr lang="zh-TW" altLang="en-US" dirty="0"/>
                  <a:t> 選擇商品品牌，蘋果、</a:t>
                </a:r>
                <a:r>
                  <a:rPr lang="en-US" altLang="zh-TW" dirty="0" err="1"/>
                  <a:t>sony</a:t>
                </a:r>
                <a:r>
                  <a:rPr lang="zh-TW" altLang="en-US" dirty="0"/>
                  <a:t>、</a:t>
                </a:r>
                <a:r>
                  <a:rPr lang="en-US" altLang="zh-TW" dirty="0" err="1"/>
                  <a:t>asus</a:t>
                </a:r>
                <a:r>
                  <a:rPr lang="zh-TW" altLang="en-US" dirty="0"/>
                  <a:t>，想要知道用戶為什麼會先選蘋果，而不是先選</a:t>
                </a:r>
                <a:r>
                  <a:rPr lang="en-US" altLang="zh-TW" dirty="0" err="1"/>
                  <a:t>sony</a:t>
                </a:r>
                <a:r>
                  <a:rPr lang="zh-TW" altLang="en-US" dirty="0"/>
                  <a:t>，透過</a:t>
                </a:r>
                <a:r>
                  <a:rPr lang="en-US" altLang="zh-TW" dirty="0"/>
                  <a:t>SAN</a:t>
                </a:r>
                <a:r>
                  <a:rPr lang="zh-TW" altLang="en-US" dirty="0"/>
                  <a:t>可以找出哪個特徵對</a:t>
                </a:r>
                <a:r>
                  <a:rPr lang="en-US" altLang="zh-TW" dirty="0"/>
                  <a:t>user</a:t>
                </a:r>
                <a:r>
                  <a:rPr lang="zh-TW" altLang="en-US" dirty="0"/>
                  <a:t>比較重要。</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 </a:t>
                </a:r>
                <a:r>
                  <a:rPr lang="en-US" altLang="zh-TW" i="0" dirty="0">
                    <a:latin typeface="Cambria Math" panose="02040503050406030204" pitchFamily="18" charset="0"/>
                  </a:rPr>
                  <a:t>𝑒_𝑎𝑚  </a:t>
                </a:r>
                <a:r>
                  <a:rPr lang="en-US" altLang="zh-TW" dirty="0">
                    <a:latin typeface="Open Sans" panose="02020500000000000000" charset="0"/>
                    <a:ea typeface="Open Sans" panose="02020500000000000000" charset="0"/>
                    <a:cs typeface="Open Sans" panose="02020500000000000000" charset="0"/>
                  </a:rPr>
                  <a:t>: The last element in the original feature sequence of session u which is not padded by zero </a:t>
                </a:r>
                <a:endParaRPr dirty="0"/>
              </a:p>
            </p:txBody>
          </p:sp>
        </mc:Fallback>
      </mc:AlternateContent>
    </p:spTree>
    <p:extLst>
      <p:ext uri="{BB962C8B-B14F-4D97-AF65-F5344CB8AC3E}">
        <p14:creationId xmlns:p14="http://schemas.microsoft.com/office/powerpoint/2010/main" val="3849180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ac44562f48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ac44562f4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IF-SAN</a:t>
            </a:r>
            <a:r>
              <a:rPr lang="zh-TW" altLang="en-US" dirty="0"/>
              <a:t>的</a:t>
            </a:r>
            <a:r>
              <a:rPr lang="en-US" altLang="zh-TW" dirty="0"/>
              <a:t>prediction layers</a:t>
            </a:r>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這層的 目的是推薦用戶下一個可能會選擇的商品</a:t>
            </a:r>
            <a:endParaRPr lang="en-US" altLang="zh-TW" dirty="0"/>
          </a:p>
          <a:p>
            <a:pPr marL="0" lvl="0" indent="0" algn="l" rtl="0">
              <a:spcBef>
                <a:spcPts val="0"/>
              </a:spcBef>
              <a:spcAft>
                <a:spcPts val="0"/>
              </a:spcAft>
              <a:buNone/>
            </a:pPr>
            <a:endParaRPr lang="en-US" altLang="zh-TW" dirty="0"/>
          </a:p>
          <a:p>
            <a:pPr marL="228600" lvl="0" indent="-228600" algn="l" rtl="0">
              <a:spcBef>
                <a:spcPts val="0"/>
              </a:spcBef>
              <a:spcAft>
                <a:spcPts val="0"/>
              </a:spcAft>
              <a:buAutoNum type="arabicPeriod"/>
            </a:pPr>
            <a:r>
              <a:rPr lang="zh-TW" altLang="en-US" dirty="0"/>
              <a:t>把得到的商品表示法</a:t>
            </a:r>
            <a:r>
              <a:rPr lang="en-US" altLang="zh-TW" dirty="0" err="1"/>
              <a:t>Slux</a:t>
            </a:r>
            <a:r>
              <a:rPr lang="zh-TW" altLang="en-US" dirty="0"/>
              <a:t> 和特徵表示法</a:t>
            </a:r>
            <a:r>
              <a:rPr lang="en-US" altLang="zh-TW" dirty="0" err="1"/>
              <a:t>Slua</a:t>
            </a:r>
            <a:r>
              <a:rPr lang="zh-TW" altLang="en-US" dirty="0"/>
              <a:t> </a:t>
            </a:r>
            <a:r>
              <a:rPr lang="en-US" altLang="zh-TW" dirty="0"/>
              <a:t> combine</a:t>
            </a:r>
            <a:r>
              <a:rPr lang="zh-TW" altLang="en-US" dirty="0"/>
              <a:t>在一起得到</a:t>
            </a:r>
            <a:r>
              <a:rPr lang="en-US" altLang="zh-TW" dirty="0" err="1"/>
              <a:t>Su</a:t>
            </a:r>
            <a:r>
              <a:rPr lang="en-US" altLang="zh-TW" dirty="0"/>
              <a:t> </a:t>
            </a:r>
            <a:r>
              <a:rPr lang="zh-TW" altLang="en-US" dirty="0"/>
              <a:t>，這裡作者把</a:t>
            </a:r>
            <a:r>
              <a:rPr lang="en-US" altLang="zh-TW" dirty="0" err="1"/>
              <a:t>Su</a:t>
            </a:r>
            <a:r>
              <a:rPr lang="zh-TW" altLang="en-US" dirty="0"/>
              <a:t>稱為最終會話特定表示</a:t>
            </a:r>
            <a:endParaRPr lang="en-US" altLang="zh-TW" dirty="0"/>
          </a:p>
          <a:p>
            <a:pPr marL="228600" lvl="0" indent="-228600" algn="l" rtl="0">
              <a:spcBef>
                <a:spcPts val="0"/>
              </a:spcBef>
              <a:spcAft>
                <a:spcPts val="0"/>
              </a:spcAft>
              <a:buAutoNum type="arabicPeriod"/>
            </a:pPr>
            <a:r>
              <a:rPr lang="zh-TW" altLang="en-US" dirty="0"/>
              <a:t>經過一層</a:t>
            </a:r>
            <a:r>
              <a:rPr lang="en-US" altLang="zh-TW" dirty="0"/>
              <a:t>FC</a:t>
            </a:r>
            <a:r>
              <a:rPr lang="zh-TW" altLang="en-US" dirty="0"/>
              <a:t>後，再與每一個商品的表示法做 內積，最後就會得到這個會話中第 </a:t>
            </a:r>
            <a:r>
              <a:rPr lang="en-US" altLang="zh-TW" dirty="0"/>
              <a:t>i </a:t>
            </a:r>
            <a:r>
              <a:rPr lang="zh-TW" altLang="en-US" dirty="0"/>
              <a:t>個商品，下一次在會話中被點擊到的機率</a:t>
            </a:r>
            <a:endParaRPr lang="en-US" altLang="zh-TW" dirty="0"/>
          </a:p>
          <a:p>
            <a:pPr marL="228600" lvl="0" indent="-228600" algn="l" rtl="0">
              <a:spcBef>
                <a:spcPts val="0"/>
              </a:spcBef>
              <a:spcAft>
                <a:spcPts val="0"/>
              </a:spcAft>
              <a:buAutoNum type="arabicPeriod"/>
            </a:pPr>
            <a:endParaRPr lang="en-US" altLang="zh-TW" dirty="0"/>
          </a:p>
          <a:p>
            <a:pPr marL="228600" lvl="0" indent="-228600" algn="l" rtl="0">
              <a:spcBef>
                <a:spcPts val="0"/>
              </a:spcBef>
              <a:spcAft>
                <a:spcPts val="0"/>
              </a:spcAft>
              <a:buAutoNum type="arabicPeriod"/>
            </a:pPr>
            <a:endParaRPr lang="en-US" altLang="zh-TW" dirty="0"/>
          </a:p>
          <a:p>
            <a:pPr marL="0" lvl="0" indent="0" algn="l" rtl="0">
              <a:spcBef>
                <a:spcPts val="0"/>
              </a:spcBef>
              <a:spcAft>
                <a:spcPts val="0"/>
              </a:spcAft>
              <a:buNone/>
            </a:pPr>
            <a:endParaRPr lang="en-US" altLang="zh-TW" dirty="0"/>
          </a:p>
          <a:p>
            <a:pPr marL="228600" lvl="0" indent="-228600" algn="l" rtl="0">
              <a:spcBef>
                <a:spcPts val="0"/>
              </a:spcBef>
              <a:spcAft>
                <a:spcPts val="0"/>
              </a:spcAft>
              <a:buAutoNum type="arabicPeriod"/>
            </a:pPr>
            <a:endParaRPr lang="en-US" altLang="zh-TW" dirty="0"/>
          </a:p>
          <a:p>
            <a:pPr marL="228600" lvl="0" indent="-228600" algn="l" rtl="0">
              <a:spcBef>
                <a:spcPts val="0"/>
              </a:spcBef>
              <a:spcAft>
                <a:spcPts val="0"/>
              </a:spcAft>
              <a:buAutoNum type="arabicPeriod"/>
            </a:pPr>
            <a:endParaRPr lang="en-US" altLang="zh-TW" dirty="0"/>
          </a:p>
          <a:p>
            <a:pPr marL="228600" lvl="0" indent="-228600" algn="l" rtl="0">
              <a:spcBef>
                <a:spcPts val="0"/>
              </a:spcBef>
              <a:spcAft>
                <a:spcPts val="0"/>
              </a:spcAft>
              <a:buAutoNum type="arabicPeriod"/>
            </a:pPr>
            <a:endParaRPr lang="en-US" altLang="zh-TW" dirty="0"/>
          </a:p>
          <a:p>
            <a:pPr marL="0" lvl="0" indent="0" algn="l" rtl="0">
              <a:spcBef>
                <a:spcPts val="0"/>
              </a:spcBef>
              <a:spcAft>
                <a:spcPts val="0"/>
              </a:spcAft>
              <a:buNone/>
            </a:pPr>
            <a:r>
              <a:rPr lang="en-US" altLang="zh-TW" dirty="0"/>
              <a:t>=============================</a:t>
            </a:r>
          </a:p>
          <a:p>
            <a:pPr marL="0" lvl="0" indent="0" algn="l" rtl="0">
              <a:spcBef>
                <a:spcPts val="0"/>
              </a:spcBef>
              <a:spcAft>
                <a:spcPts val="0"/>
              </a:spcAft>
              <a:buNone/>
            </a:pPr>
            <a:r>
              <a:rPr lang="en-US" altLang="zh-TW" dirty="0"/>
              <a:t>Y= 1*2d  2d*1 d*1</a:t>
            </a:r>
          </a:p>
        </p:txBody>
      </p:sp>
    </p:spTree>
    <p:extLst>
      <p:ext uri="{BB962C8B-B14F-4D97-AF65-F5344CB8AC3E}">
        <p14:creationId xmlns:p14="http://schemas.microsoft.com/office/powerpoint/2010/main" val="3241952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ac44562f48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ac44562f4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Task clustering</a:t>
            </a:r>
            <a:r>
              <a:rPr lang="zh-TW" altLang="en-US" dirty="0"/>
              <a:t>在模型的右半邊，這部分是在基礎模型</a:t>
            </a:r>
            <a:r>
              <a:rPr lang="en-US" altLang="zh-TW" dirty="0"/>
              <a:t>IF-SAN </a:t>
            </a:r>
            <a:r>
              <a:rPr lang="zh-TW" altLang="en-US" dirty="0"/>
              <a:t>上    再加上</a:t>
            </a:r>
            <a:r>
              <a:rPr lang="en-US" altLang="zh-TW" dirty="0"/>
              <a:t>meta learning</a:t>
            </a:r>
            <a:r>
              <a:rPr lang="zh-TW" altLang="en-US" dirty="0"/>
              <a:t>和</a:t>
            </a:r>
            <a:r>
              <a:rPr lang="en-US" altLang="zh-TW" dirty="0"/>
              <a:t>clustering</a:t>
            </a:r>
          </a:p>
          <a:p>
            <a:pPr marL="0" lvl="0" indent="0" algn="l" rtl="0">
              <a:spcBef>
                <a:spcPts val="0"/>
              </a:spcBef>
              <a:spcAft>
                <a:spcPts val="0"/>
              </a:spcAft>
              <a:buNone/>
            </a:pPr>
            <a:endParaRPr lang="en-US" altLang="zh-TW" dirty="0"/>
          </a:p>
          <a:p>
            <a:pPr marL="171450" lvl="0" indent="-171450" algn="l" rtl="0">
              <a:spcBef>
                <a:spcPts val="0"/>
              </a:spcBef>
              <a:spcAft>
                <a:spcPts val="0"/>
              </a:spcAft>
            </a:pPr>
            <a:r>
              <a:rPr lang="zh-TW" altLang="en-US" dirty="0"/>
              <a:t>因為會話中沒有足夠的歷史紀錄可以獲得用戶的偏好。</a:t>
            </a:r>
            <a:endParaRPr lang="en-US" altLang="zh-TW" dirty="0"/>
          </a:p>
          <a:p>
            <a:pPr marL="171450" lvl="0" indent="-171450" algn="l" rtl="0">
              <a:spcBef>
                <a:spcPts val="0"/>
              </a:spcBef>
              <a:spcAft>
                <a:spcPts val="0"/>
              </a:spcAft>
            </a:pPr>
            <a:r>
              <a:rPr lang="zh-TW" altLang="en-US" dirty="0"/>
              <a:t>作者觀察到有相似會話的用戶，他們都具有相似的偏好</a:t>
            </a:r>
            <a:endParaRPr lang="en-US" altLang="zh-TW" dirty="0"/>
          </a:p>
          <a:p>
            <a:pPr marL="171450" lvl="0" indent="-171450" algn="l" rtl="0">
              <a:spcBef>
                <a:spcPts val="0"/>
              </a:spcBef>
              <a:spcAft>
                <a:spcPts val="0"/>
              </a:spcAft>
            </a:pPr>
            <a:r>
              <a:rPr lang="zh-TW" altLang="en-US" dirty="0"/>
              <a:t>因此希望透過</a:t>
            </a:r>
            <a:r>
              <a:rPr lang="en-US" altLang="zh-TW" dirty="0"/>
              <a:t>clustering</a:t>
            </a:r>
            <a:r>
              <a:rPr lang="zh-TW" altLang="en-US" dirty="0"/>
              <a:t>的方式把共享知識</a:t>
            </a:r>
            <a:r>
              <a:rPr lang="en-US" altLang="zh-TW" dirty="0"/>
              <a:t>(</a:t>
            </a:r>
            <a:r>
              <a:rPr lang="zh-TW" altLang="en-US" dirty="0"/>
              <a:t>表示法</a:t>
            </a:r>
            <a:r>
              <a:rPr lang="en-US" altLang="zh-TW" dirty="0"/>
              <a:t>)</a:t>
            </a:r>
            <a:r>
              <a:rPr lang="zh-TW" altLang="en-US" dirty="0"/>
              <a:t>傳遞給相似的會話。</a:t>
            </a:r>
            <a:endParaRPr lang="en-US" altLang="zh-TW" dirty="0"/>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TW" dirty="0"/>
              <a:t>E.g.</a:t>
            </a:r>
            <a:r>
              <a:rPr lang="zh-TW" altLang="en-US" dirty="0"/>
              <a:t>例如有兩個會話，都點選了蘋果的產品，代表這兩個會話相似，那可以把共享知識分享給兩個會話，讓他們能更好的的學到參數</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endParaRPr lang="en-US" altLang="zh-TW" dirty="0"/>
          </a:p>
          <a:p>
            <a:pPr marL="171450" lvl="0" indent="-171450" algn="l" rtl="0">
              <a:spcBef>
                <a:spcPts val="0"/>
              </a:spcBef>
              <a:spcAft>
                <a:spcPts val="0"/>
              </a:spcAft>
            </a:pPr>
            <a:r>
              <a:rPr lang="zh-TW" altLang="en-US" dirty="0"/>
              <a:t>𝑞𝑢 </a:t>
            </a:r>
            <a:r>
              <a:rPr lang="en-US" altLang="zh-TW" dirty="0"/>
              <a:t>= </a:t>
            </a:r>
            <a:r>
              <a:rPr lang="zh-TW" altLang="en-US" dirty="0"/>
              <a:t>𝑊𝑞𝑆𝑢 </a:t>
            </a:r>
            <a:r>
              <a:rPr lang="en-US" altLang="zh-TW" dirty="0"/>
              <a:t>+ </a:t>
            </a:r>
            <a:r>
              <a:rPr lang="zh-TW" altLang="en-US" dirty="0"/>
              <a:t>𝑏𝑞</a:t>
            </a:r>
            <a:endParaRPr lang="en-US" altLang="zh-TW" dirty="0"/>
          </a:p>
          <a:p>
            <a:pPr marL="628650" lvl="1" indent="-171450" algn="l" rtl="0">
              <a:spcBef>
                <a:spcPts val="0"/>
              </a:spcBef>
              <a:spcAft>
                <a:spcPts val="0"/>
              </a:spcAft>
            </a:pPr>
            <a:r>
              <a:rPr lang="en-US" altLang="zh-TW" dirty="0" err="1"/>
              <a:t>qu</a:t>
            </a:r>
            <a:r>
              <a:rPr lang="zh-TW" altLang="en-US" dirty="0"/>
              <a:t>的目的是為了把</a:t>
            </a:r>
            <a:r>
              <a:rPr lang="en-US" altLang="zh-TW" dirty="0"/>
              <a:t>Su</a:t>
            </a:r>
            <a:r>
              <a:rPr lang="zh-TW" altLang="en-US" dirty="0"/>
              <a:t>的表示法降維，為了跟群中心</a:t>
            </a:r>
            <a:r>
              <a:rPr lang="en-US" altLang="zh-TW" dirty="0" err="1"/>
              <a:t>gk</a:t>
            </a:r>
            <a:r>
              <a:rPr lang="zh-TW" altLang="en-US" dirty="0"/>
              <a:t>做內積</a:t>
            </a:r>
            <a:endParaRPr lang="en-US" altLang="zh-TW" dirty="0"/>
          </a:p>
          <a:p>
            <a:pPr marL="628650" lvl="1" indent="-171450" algn="l" rtl="0">
              <a:spcBef>
                <a:spcPts val="0"/>
              </a:spcBef>
              <a:spcAft>
                <a:spcPts val="0"/>
              </a:spcAft>
            </a:pPr>
            <a:r>
              <a:rPr lang="zh-TW" altLang="en-US" dirty="0"/>
              <a:t>將得到的</a:t>
            </a:r>
            <a:r>
              <a:rPr lang="en-US" dirty="0"/>
              <a:t>item level </a:t>
            </a:r>
            <a:r>
              <a:rPr lang="zh-TW" altLang="en-US" dirty="0"/>
              <a:t>商品表示法</a:t>
            </a:r>
            <a:r>
              <a:rPr lang="en-US" dirty="0" err="1"/>
              <a:t>Slux</a:t>
            </a:r>
            <a:r>
              <a:rPr lang="en-US" dirty="0"/>
              <a:t> d*d</a:t>
            </a:r>
            <a:r>
              <a:rPr lang="zh-TW" altLang="en-US" dirty="0"/>
              <a:t>和</a:t>
            </a:r>
            <a:r>
              <a:rPr lang="en-US" dirty="0"/>
              <a:t>feature level </a:t>
            </a:r>
            <a:r>
              <a:rPr lang="zh-TW" altLang="en-US" dirty="0"/>
              <a:t>特徵表示法</a:t>
            </a:r>
            <a:r>
              <a:rPr lang="en-US" dirty="0" err="1"/>
              <a:t>Slua</a:t>
            </a:r>
            <a:r>
              <a:rPr lang="en-US" dirty="0"/>
              <a:t> d*d combine</a:t>
            </a:r>
            <a:r>
              <a:rPr lang="zh-TW" altLang="en-US" dirty="0"/>
              <a:t>在一起得到的</a:t>
            </a:r>
            <a:r>
              <a:rPr lang="en-US" dirty="0"/>
              <a:t>Su(2d*d)，</a:t>
            </a:r>
            <a:r>
              <a:rPr lang="zh-TW" altLang="en-US" dirty="0"/>
              <a:t>乘上一個</a:t>
            </a:r>
            <a:r>
              <a:rPr lang="en-US" dirty="0" err="1"/>
              <a:t>Wq</a:t>
            </a:r>
            <a:r>
              <a:rPr lang="zh-TW" altLang="en-US" dirty="0"/>
              <a:t>矩陣做線性映射</a:t>
            </a:r>
            <a:r>
              <a:rPr lang="en-US" altLang="zh-TW" dirty="0"/>
              <a:t>(</a:t>
            </a:r>
            <a:r>
              <a:rPr lang="en-US" dirty="0"/>
              <a:t>d*2d)，</a:t>
            </a:r>
            <a:r>
              <a:rPr lang="zh-TW" altLang="en-US" dirty="0"/>
              <a:t>會得到一個向量</a:t>
            </a:r>
            <a:r>
              <a:rPr lang="en-US" dirty="0" err="1"/>
              <a:t>qu</a:t>
            </a:r>
            <a:r>
              <a:rPr lang="en-US" dirty="0"/>
              <a:t> ，</a:t>
            </a:r>
            <a:r>
              <a:rPr lang="zh-TW" altLang="en-US" dirty="0"/>
              <a:t>這個是用戶偏好的綜合表示法</a:t>
            </a:r>
            <a:endParaRPr lang="en-US" altLang="zh-TW" dirty="0"/>
          </a:p>
          <a:p>
            <a:pPr marL="171450" lvl="0" indent="-171450" algn="l" rtl="0">
              <a:spcBef>
                <a:spcPts val="0"/>
              </a:spcBef>
              <a:spcAft>
                <a:spcPts val="0"/>
              </a:spcAft>
            </a:pPr>
            <a:endParaRPr lang="en-US" altLang="zh-TW" dirty="0"/>
          </a:p>
          <a:p>
            <a:pPr marL="171450" lvl="0" indent="-171450" algn="l" rtl="0">
              <a:spcBef>
                <a:spcPts val="0"/>
              </a:spcBef>
              <a:spcAft>
                <a:spcPts val="0"/>
              </a:spcAft>
            </a:pPr>
            <a:r>
              <a:rPr lang="en-US" altLang="zh-TW" dirty="0" err="1"/>
              <a:t>Pku</a:t>
            </a:r>
            <a:r>
              <a:rPr lang="en-US" altLang="zh-TW" dirty="0"/>
              <a:t> =</a:t>
            </a:r>
            <a:r>
              <a:rPr lang="zh-TW" altLang="en-US" dirty="0"/>
              <a:t> 會話</a:t>
            </a:r>
            <a:r>
              <a:rPr lang="en-US" altLang="zh-TW" dirty="0"/>
              <a:t>u</a:t>
            </a:r>
            <a:r>
              <a:rPr lang="zh-TW" altLang="en-US" dirty="0"/>
              <a:t>在第</a:t>
            </a:r>
            <a:r>
              <a:rPr lang="en-US" altLang="zh-TW" dirty="0"/>
              <a:t>K</a:t>
            </a:r>
            <a:r>
              <a:rPr lang="zh-TW" altLang="en-US" dirty="0"/>
              <a:t>群的機率，把</a:t>
            </a:r>
            <a:r>
              <a:rPr lang="en-US" altLang="zh-TW" dirty="0" err="1"/>
              <a:t>qu</a:t>
            </a:r>
            <a:r>
              <a:rPr lang="zh-TW" altLang="en-US" dirty="0"/>
              <a:t>跟</a:t>
            </a:r>
            <a:r>
              <a:rPr lang="en-US" altLang="zh-TW" dirty="0" err="1"/>
              <a:t>gk</a:t>
            </a:r>
            <a:r>
              <a:rPr lang="zh-TW" altLang="en-US" dirty="0"/>
              <a:t>做內積，算出相似性，之後再做</a:t>
            </a:r>
            <a:r>
              <a:rPr lang="en-US" altLang="zh-TW" dirty="0" err="1"/>
              <a:t>softmax</a:t>
            </a:r>
            <a:r>
              <a:rPr lang="zh-TW" altLang="en-US" dirty="0"/>
              <a:t>，得到會話</a:t>
            </a:r>
            <a:r>
              <a:rPr lang="en-US" altLang="zh-TW" dirty="0"/>
              <a:t>u</a:t>
            </a:r>
            <a:r>
              <a:rPr lang="zh-TW" altLang="en-US" dirty="0"/>
              <a:t>在第</a:t>
            </a:r>
            <a:r>
              <a:rPr lang="en-US" altLang="zh-TW" dirty="0"/>
              <a:t>k</a:t>
            </a:r>
            <a:r>
              <a:rPr lang="zh-TW" altLang="en-US" dirty="0"/>
              <a:t>群的機率</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en-US" altLang="zh-TW" dirty="0"/>
              <a:t>Cu </a:t>
            </a:r>
            <a:r>
              <a:rPr lang="zh-TW" altLang="en-US" dirty="0"/>
              <a:t>是把會話</a:t>
            </a:r>
            <a:r>
              <a:rPr lang="en-US" altLang="zh-TW" dirty="0"/>
              <a:t>u</a:t>
            </a:r>
            <a:r>
              <a:rPr lang="zh-TW" altLang="en-US" dirty="0"/>
              <a:t>在第</a:t>
            </a:r>
            <a:r>
              <a:rPr lang="en-US" altLang="zh-TW" dirty="0"/>
              <a:t>K</a:t>
            </a:r>
            <a:r>
              <a:rPr lang="zh-TW" altLang="en-US" dirty="0"/>
              <a:t>群的機率跟群中心的向量做內積，會得到一個融合群中心的表示法</a:t>
            </a:r>
            <a:endParaRPr lang="en-US" altLang="zh-TW" dirty="0"/>
          </a:p>
          <a:p>
            <a:pPr marL="0" lvl="0" indent="0" algn="l" rtl="0">
              <a:spcBef>
                <a:spcPts val="0"/>
              </a:spcBef>
              <a:spcAft>
                <a:spcPts val="0"/>
              </a:spcAft>
              <a:buNone/>
            </a:pPr>
            <a:endParaRPr lang="en-US" altLang="zh-TW" dirty="0"/>
          </a:p>
          <a:p>
            <a:pPr marL="628650" lvl="1" indent="-171450" algn="l" rtl="0">
              <a:spcBef>
                <a:spcPts val="0"/>
              </a:spcBef>
              <a:spcAft>
                <a:spcPts val="0"/>
              </a:spcAft>
            </a:pPr>
            <a:endParaRPr lang="en-US" altLang="zh-TW" dirty="0"/>
          </a:p>
          <a:p>
            <a:pPr marL="457200" lvl="1" indent="0" algn="l" rtl="0">
              <a:spcBef>
                <a:spcPts val="0"/>
              </a:spcBef>
              <a:spcAft>
                <a:spcPts val="0"/>
              </a:spcAft>
              <a:buNone/>
            </a:pPr>
            <a:endParaRPr dirty="0"/>
          </a:p>
        </p:txBody>
      </p:sp>
    </p:spTree>
    <p:extLst>
      <p:ext uri="{BB962C8B-B14F-4D97-AF65-F5344CB8AC3E}">
        <p14:creationId xmlns:p14="http://schemas.microsoft.com/office/powerpoint/2010/main" val="1208403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ac44562f48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ac44562f4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altLang="zh-TW" dirty="0"/>
              <a:t>Cluster aware parameter gate</a:t>
            </a:r>
          </a:p>
          <a:p>
            <a:pPr marL="171450" lvl="0" indent="-171450" algn="l" rtl="0">
              <a:spcBef>
                <a:spcPts val="0"/>
              </a:spcBef>
              <a:spcAft>
                <a:spcPts val="0"/>
              </a:spcAft>
            </a:pPr>
            <a:r>
              <a:rPr lang="zh-TW" altLang="en-US" dirty="0"/>
              <a:t>目的</a:t>
            </a:r>
            <a:r>
              <a:rPr lang="en-US" altLang="zh-TW" dirty="0"/>
              <a:t>: </a:t>
            </a:r>
            <a:r>
              <a:rPr lang="zh-TW" altLang="en-US" dirty="0"/>
              <a:t>因為在不同集群的會話具有不同的偏好，因此若使用全域共享參數來推薦所有會話並不適合，因此這篇論文提出將最終會話特定表示法</a:t>
            </a:r>
            <a:r>
              <a:rPr lang="en-US" altLang="zh-TW" dirty="0"/>
              <a:t>Su</a:t>
            </a:r>
            <a:r>
              <a:rPr lang="zh-TW" altLang="en-US" dirty="0"/>
              <a:t>和會話的集群表示法</a:t>
            </a:r>
            <a:r>
              <a:rPr lang="en-US" altLang="zh-TW" dirty="0"/>
              <a:t>Cu</a:t>
            </a:r>
            <a:r>
              <a:rPr lang="zh-TW" altLang="en-US" dirty="0"/>
              <a:t>結合起來，得到這個會話在集群內的綜合表示法</a:t>
            </a:r>
            <a:endParaRPr lang="en-US" altLang="zh-TW" dirty="0"/>
          </a:p>
          <a:p>
            <a:pPr marL="171450" lvl="0" indent="-171450" algn="l" rtl="0">
              <a:spcBef>
                <a:spcPts val="0"/>
              </a:spcBef>
              <a:spcAft>
                <a:spcPts val="0"/>
              </a:spcAft>
            </a:pPr>
            <a:endParaRPr lang="en-US" altLang="zh-TW" dirty="0"/>
          </a:p>
          <a:p>
            <a:pPr marL="0" lvl="0" indent="0" algn="l" rtl="0">
              <a:spcBef>
                <a:spcPts val="0"/>
              </a:spcBef>
              <a:spcAft>
                <a:spcPts val="0"/>
              </a:spcAft>
              <a:buNone/>
            </a:pPr>
            <a:r>
              <a:rPr lang="zh-TW" altLang="en-US" dirty="0"/>
              <a:t>他的流程是先</a:t>
            </a:r>
            <a:endParaRPr lang="en-US" altLang="zh-TW" dirty="0"/>
          </a:p>
          <a:p>
            <a:r>
              <a:rPr lang="zh-TW" altLang="en-US" dirty="0"/>
              <a:t>𝑜𝑢 </a:t>
            </a:r>
            <a:r>
              <a:rPr lang="en-US" altLang="zh-TW" dirty="0"/>
              <a:t>= </a:t>
            </a:r>
            <a:r>
              <a:rPr lang="zh-TW" altLang="en-US" dirty="0"/>
              <a:t>𝐹𝐶𝜎 </a:t>
            </a:r>
            <a:r>
              <a:rPr lang="en-US" altLang="zh-TW" dirty="0"/>
              <a:t>(</a:t>
            </a:r>
            <a:r>
              <a:rPr lang="zh-TW" altLang="en-US" dirty="0"/>
              <a:t>𝑆𝑢 ⊕ 𝐶𝑢 </a:t>
            </a:r>
            <a:r>
              <a:rPr lang="en-US" altLang="zh-TW" dirty="0"/>
              <a:t>) </a:t>
            </a:r>
          </a:p>
          <a:p>
            <a:pPr lvl="2"/>
            <a:r>
              <a:rPr lang="en-US" altLang="zh-TW" dirty="0"/>
              <a:t>: </a:t>
            </a:r>
            <a:r>
              <a:rPr lang="zh-TW" altLang="en-US" dirty="0"/>
              <a:t>將兩個表示法</a:t>
            </a:r>
            <a:r>
              <a:rPr lang="en-US" altLang="zh-TW" dirty="0" err="1"/>
              <a:t>concat</a:t>
            </a:r>
            <a:r>
              <a:rPr lang="zh-TW" altLang="en-US" dirty="0"/>
              <a:t>起來</a:t>
            </a:r>
          </a:p>
          <a:p>
            <a:pPr lvl="1"/>
            <a:r>
              <a:rPr lang="en-US" altLang="zh-TW" dirty="0"/>
              <a:t>FC : </a:t>
            </a:r>
            <a:r>
              <a:rPr lang="zh-TW" altLang="en-US" dirty="0"/>
              <a:t>透過一層</a:t>
            </a:r>
            <a:r>
              <a:rPr lang="en-US" altLang="zh-TW" dirty="0"/>
              <a:t>fully-connected layer</a:t>
            </a:r>
            <a:r>
              <a:rPr lang="zh-TW" altLang="en-US" dirty="0"/>
              <a:t>，</a:t>
            </a:r>
            <a:r>
              <a:rPr lang="en-US" altLang="zh-TW" dirty="0" err="1"/>
              <a:t>activativation</a:t>
            </a:r>
            <a:r>
              <a:rPr lang="en-US" altLang="zh-TW" dirty="0"/>
              <a:t> function </a:t>
            </a:r>
            <a:r>
              <a:rPr lang="zh-TW" altLang="en-US" dirty="0"/>
              <a:t>是</a:t>
            </a:r>
            <a:r>
              <a:rPr lang="en-US" altLang="zh-TW" dirty="0"/>
              <a:t>sigmoid</a:t>
            </a:r>
            <a:r>
              <a:rPr lang="zh-TW" altLang="en-US" dirty="0"/>
              <a:t>，可以得到</a:t>
            </a:r>
            <a:r>
              <a:rPr lang="en-US" altLang="zh-TW" dirty="0"/>
              <a:t>0~1</a:t>
            </a:r>
            <a:r>
              <a:rPr lang="zh-TW" altLang="en-US" dirty="0"/>
              <a:t>之間的數值 </a:t>
            </a:r>
            <a:r>
              <a:rPr lang="en-US" altLang="zh-TW" dirty="0"/>
              <a:t>(1*1)</a:t>
            </a:r>
          </a:p>
          <a:p>
            <a:pPr marL="171450" lvl="0" indent="-171450" algn="l" rtl="0">
              <a:spcBef>
                <a:spcPts val="0"/>
              </a:spcBef>
              <a:spcAft>
                <a:spcPts val="0"/>
              </a:spcAft>
            </a:pPr>
            <a:endParaRPr lang="en-US" altLang="zh-TW" dirty="0"/>
          </a:p>
          <a:p>
            <a:r>
              <a:rPr lang="zh-TW" altLang="en-US" dirty="0"/>
              <a:t>𝜃𝑒 𝑢 ← 𝜃𝑒</a:t>
            </a:r>
            <a:r>
              <a:rPr lang="en-US" altLang="zh-TW" dirty="0"/>
              <a:t>, </a:t>
            </a:r>
            <a:r>
              <a:rPr lang="zh-TW" altLang="en-US" dirty="0"/>
              <a:t>𝜃𝑠 𝑢 ← 𝜃𝑠 </a:t>
            </a:r>
            <a:r>
              <a:rPr lang="en-US" altLang="zh-TW" dirty="0"/>
              <a:t>, </a:t>
            </a:r>
            <a:r>
              <a:rPr lang="zh-TW" altLang="en-US" dirty="0"/>
              <a:t>𝜃 𝑝𝑟𝑒 𝑢 ← 𝜃𝑝𝑟𝑒 </a:t>
            </a:r>
            <a:r>
              <a:rPr lang="en-US" altLang="zh-TW" dirty="0"/>
              <a:t>· </a:t>
            </a:r>
            <a:r>
              <a:rPr lang="zh-TW" altLang="en-US" dirty="0"/>
              <a:t>𝑜𝑢 </a:t>
            </a:r>
          </a:p>
          <a:p>
            <a:pPr lvl="1"/>
            <a:r>
              <a:rPr lang="zh-TW" altLang="en-US" dirty="0"/>
              <a:t>透過參數門，可以更新目前會話</a:t>
            </a:r>
            <a:r>
              <a:rPr lang="en-US" altLang="zh-TW" dirty="0"/>
              <a:t>u</a:t>
            </a:r>
            <a:r>
              <a:rPr lang="zh-TW" altLang="en-US" dirty="0"/>
              <a:t>的局部參數，</a:t>
            </a:r>
            <a:r>
              <a:rPr lang="en-US" altLang="zh-TW" dirty="0"/>
              <a:t>embedding layer</a:t>
            </a:r>
            <a:r>
              <a:rPr lang="zh-TW" altLang="en-US" dirty="0"/>
              <a:t>、</a:t>
            </a:r>
            <a:r>
              <a:rPr lang="en-US" altLang="zh-TW" dirty="0"/>
              <a:t>SAN layer</a:t>
            </a:r>
            <a:r>
              <a:rPr lang="zh-TW" altLang="en-US" dirty="0"/>
              <a:t>和 </a:t>
            </a:r>
            <a:r>
              <a:rPr lang="en-US" altLang="zh-TW" dirty="0"/>
              <a:t>prediction layer</a:t>
            </a:r>
            <a:r>
              <a:rPr lang="zh-TW" altLang="en-US" dirty="0"/>
              <a:t>，因為所有會話不適合共享一個參數，所以這裡參考了目前會話</a:t>
            </a:r>
            <a:r>
              <a:rPr lang="en-US" altLang="zh-TW" dirty="0"/>
              <a:t>u</a:t>
            </a:r>
            <a:r>
              <a:rPr lang="zh-TW" altLang="en-US" dirty="0"/>
              <a:t>在哪一個集群的表示法，去更新該會話</a:t>
            </a:r>
            <a:r>
              <a:rPr lang="en-US" altLang="zh-TW" dirty="0"/>
              <a:t>u</a:t>
            </a:r>
            <a:r>
              <a:rPr lang="zh-TW" altLang="en-US" dirty="0"/>
              <a:t>裡面的三個參數。</a:t>
            </a:r>
            <a:endParaRPr lang="en-US" altLang="zh-TW" dirty="0"/>
          </a:p>
          <a:p>
            <a:pPr lvl="1"/>
            <a:r>
              <a:rPr lang="zh-TW" altLang="en-US" dirty="0"/>
              <a:t>因為</a:t>
            </a:r>
            <a:r>
              <a:rPr lang="en-US" altLang="zh-TW" dirty="0"/>
              <a:t>prediction</a:t>
            </a:r>
            <a:r>
              <a:rPr lang="zh-TW" altLang="en-US" dirty="0"/>
              <a:t>時要參考該會話在哪一個群，因此要乘上</a:t>
            </a:r>
            <a:r>
              <a:rPr lang="en-US" altLang="zh-TW" dirty="0" err="1"/>
              <a:t>ou</a:t>
            </a:r>
            <a:r>
              <a:rPr lang="en-US" altLang="zh-TW" dirty="0"/>
              <a:t> </a:t>
            </a:r>
            <a:r>
              <a:rPr lang="zh-TW" altLang="en-US" dirty="0"/>
              <a:t>也就是目前會話在某一群的綜合表示法。其他的如</a:t>
            </a:r>
            <a:r>
              <a:rPr lang="en-US" altLang="zh-TW" dirty="0"/>
              <a:t>embedding</a:t>
            </a:r>
            <a:r>
              <a:rPr lang="zh-TW" altLang="en-US" dirty="0"/>
              <a:t>、</a:t>
            </a:r>
            <a:r>
              <a:rPr lang="en-US" altLang="zh-TW" dirty="0"/>
              <a:t>SAN</a:t>
            </a:r>
            <a:r>
              <a:rPr lang="zh-TW" altLang="en-US" dirty="0"/>
              <a:t>都是獨立的，不需要參考會話在哪一個集群</a:t>
            </a:r>
          </a:p>
          <a:p>
            <a:pPr marL="171450" lvl="0" indent="-171450" algn="l" rtl="0">
              <a:spcBef>
                <a:spcPts val="0"/>
              </a:spcBef>
              <a:spcAft>
                <a:spcPts val="0"/>
              </a:spcAft>
            </a:pPr>
            <a:endParaRPr lang="en-US" altLang="zh-TW" dirty="0"/>
          </a:p>
          <a:p>
            <a:r>
              <a:rPr lang="zh-TW" altLang="en-US" dirty="0"/>
              <a:t>把會話表示法</a:t>
            </a:r>
            <a:r>
              <a:rPr lang="en-US" altLang="zh-TW" dirty="0"/>
              <a:t>Su </a:t>
            </a:r>
            <a:r>
              <a:rPr lang="zh-TW" altLang="en-US" dirty="0"/>
              <a:t>和 集群表示法</a:t>
            </a:r>
            <a:r>
              <a:rPr lang="en-US" altLang="zh-TW" dirty="0"/>
              <a:t>Cu</a:t>
            </a:r>
            <a:r>
              <a:rPr lang="zh-TW" altLang="en-US" dirty="0"/>
              <a:t>做</a:t>
            </a:r>
            <a:r>
              <a:rPr lang="en-US" altLang="zh-TW" dirty="0" err="1"/>
              <a:t>concat</a:t>
            </a:r>
            <a:r>
              <a:rPr lang="en-US" altLang="zh-TW" dirty="0"/>
              <a:t> (2d</a:t>
            </a:r>
            <a:r>
              <a:rPr lang="en-US" altLang="zh-TW" i="1" dirty="0"/>
              <a:t>d)</a:t>
            </a:r>
            <a:r>
              <a:rPr lang="zh-TW" altLang="en-US" i="1" dirty="0"/>
              <a:t>，</a:t>
            </a:r>
            <a:r>
              <a:rPr lang="zh-TW" altLang="en-US" sz="1100" b="0" i="0" u="none" strike="noStrike" cap="none" dirty="0">
                <a:solidFill>
                  <a:srgbClr val="000000"/>
                </a:solidFill>
                <a:latin typeface="Arial"/>
                <a:cs typeface="Arial"/>
                <a:sym typeface="Arial"/>
              </a:rPr>
              <a:t>經過</a:t>
            </a:r>
            <a:r>
              <a:rPr lang="en-US" altLang="zh-TW" sz="1100" b="0" i="0" u="none" strike="noStrike" cap="none" dirty="0">
                <a:solidFill>
                  <a:srgbClr val="000000"/>
                </a:solidFill>
                <a:latin typeface="Arial"/>
                <a:cs typeface="Arial"/>
                <a:sym typeface="Arial"/>
              </a:rPr>
              <a:t>FC</a:t>
            </a:r>
            <a:r>
              <a:rPr lang="zh-TW" altLang="en-US" sz="1100" b="0" i="0" u="none" strike="noStrike" cap="none" dirty="0">
                <a:solidFill>
                  <a:srgbClr val="000000"/>
                </a:solidFill>
                <a:latin typeface="Arial"/>
                <a:cs typeface="Arial"/>
                <a:sym typeface="Arial"/>
              </a:rPr>
              <a:t>，這裡的參數換成有融合會話特徵的𝜃𝑝𝑟𝑒</a:t>
            </a:r>
            <a:r>
              <a:rPr lang="en-US" altLang="zh-TW" sz="1100" b="0" i="0" u="none" strike="noStrike" cap="none" dirty="0">
                <a:solidFill>
                  <a:srgbClr val="000000"/>
                </a:solidFill>
                <a:latin typeface="Arial"/>
                <a:cs typeface="Arial"/>
                <a:sym typeface="Arial"/>
              </a:rPr>
              <a:t>u(d2d) </a:t>
            </a:r>
          </a:p>
          <a:p>
            <a:pPr lvl="1"/>
            <a:r>
              <a:rPr lang="en-US" altLang="zh-TW" sz="1100" b="0" i="0" u="none" strike="noStrike" cap="none" dirty="0" err="1">
                <a:solidFill>
                  <a:srgbClr val="000000"/>
                </a:solidFill>
                <a:latin typeface="Arial"/>
                <a:cs typeface="Arial"/>
                <a:sym typeface="Arial"/>
              </a:rPr>
              <a:t>yhat</a:t>
            </a:r>
            <a:r>
              <a:rPr lang="en-US" altLang="zh-TW" sz="1100" b="0" i="0" u="none" strike="noStrike" cap="none" dirty="0">
                <a:solidFill>
                  <a:srgbClr val="000000"/>
                </a:solidFill>
                <a:latin typeface="Arial"/>
                <a:cs typeface="Arial"/>
                <a:sym typeface="Arial"/>
              </a:rPr>
              <a:t> = d* 2d  </a:t>
            </a:r>
            <a:r>
              <a:rPr lang="en-US" altLang="zh-TW" sz="1100" b="0" i="0" u="none" strike="noStrike" cap="none" dirty="0" err="1">
                <a:solidFill>
                  <a:srgbClr val="000000"/>
                </a:solidFill>
                <a:latin typeface="Arial"/>
                <a:cs typeface="Arial"/>
                <a:sym typeface="Arial"/>
              </a:rPr>
              <a:t>2d</a:t>
            </a:r>
            <a:r>
              <a:rPr lang="en-US" altLang="zh-TW" sz="1100" b="0" i="0" u="none" strike="noStrike" cap="none" dirty="0">
                <a:solidFill>
                  <a:srgbClr val="000000"/>
                </a:solidFill>
                <a:latin typeface="Arial"/>
                <a:cs typeface="Arial"/>
                <a:sym typeface="Arial"/>
              </a:rPr>
              <a:t> * d  d*1 = d*1 </a:t>
            </a:r>
            <a:r>
              <a:rPr lang="zh-TW" altLang="en-US" sz="1100" b="0" i="0" u="none" strike="noStrike" cap="none" dirty="0">
                <a:solidFill>
                  <a:srgbClr val="000000"/>
                </a:solidFill>
                <a:latin typeface="Arial"/>
                <a:cs typeface="Arial"/>
                <a:sym typeface="Arial"/>
              </a:rPr>
              <a:t>每一個候選商品的出現機率</a:t>
            </a:r>
          </a:p>
          <a:p>
            <a:pPr marL="171450" lvl="0" indent="-171450" algn="l" rtl="0">
              <a:spcBef>
                <a:spcPts val="0"/>
              </a:spcBef>
              <a:spcAft>
                <a:spcPts val="0"/>
              </a:spcAft>
            </a:pPr>
            <a:endParaRPr lang="en-US" altLang="zh-TW" dirty="0"/>
          </a:p>
          <a:p>
            <a:pPr marL="171450" lvl="0" indent="-171450" algn="l" rtl="0">
              <a:spcBef>
                <a:spcPts val="0"/>
              </a:spcBef>
              <a:spcAft>
                <a:spcPts val="0"/>
              </a:spcAft>
            </a:pPr>
            <a:r>
              <a:rPr lang="en-US" altLang="zh-TW" dirty="0" err="1"/>
              <a:t>Ou</a:t>
            </a:r>
            <a:r>
              <a:rPr lang="en-US" altLang="zh-TW" dirty="0"/>
              <a:t> (1*1) = d*2d , </a:t>
            </a:r>
            <a:r>
              <a:rPr lang="en-US" altLang="zh-TW" dirty="0" err="1"/>
              <a:t>su</a:t>
            </a:r>
            <a:r>
              <a:rPr lang="en-US" altLang="zh-TW" dirty="0"/>
              <a:t>(2d*1) + cu(d*1) =&gt; 2d*d</a:t>
            </a:r>
          </a:p>
          <a:p>
            <a:pPr marL="171450" lvl="0" indent="-171450" algn="l" rtl="0">
              <a:spcBef>
                <a:spcPts val="0"/>
              </a:spcBef>
              <a:spcAft>
                <a:spcPts val="0"/>
              </a:spcAft>
            </a:pPr>
            <a:r>
              <a:rPr lang="zh-TW" altLang="en-US" dirty="0"/>
              <a:t>只有</a:t>
            </a:r>
            <a:r>
              <a:rPr lang="en-US" altLang="zh-TW" dirty="0"/>
              <a:t>pre </a:t>
            </a:r>
            <a:r>
              <a:rPr lang="zh-TW" altLang="en-US" dirty="0"/>
              <a:t>要乘上</a:t>
            </a:r>
            <a:r>
              <a:rPr lang="en-US" altLang="zh-TW" dirty="0" err="1"/>
              <a:t>ou</a:t>
            </a:r>
            <a:r>
              <a:rPr lang="zh-TW" altLang="en-US" dirty="0"/>
              <a:t>，因為其他兩個參數</a:t>
            </a:r>
            <a:r>
              <a:rPr lang="en-US" altLang="zh-TW" dirty="0"/>
              <a:t>e</a:t>
            </a:r>
            <a:r>
              <a:rPr lang="zh-TW" altLang="en-US" dirty="0"/>
              <a:t>、</a:t>
            </a:r>
            <a:r>
              <a:rPr lang="en-US" altLang="zh-TW" dirty="0"/>
              <a:t>s</a:t>
            </a:r>
            <a:r>
              <a:rPr lang="zh-TW" altLang="en-US" dirty="0"/>
              <a:t>，都不需要關心會話在哪一個集群，只有</a:t>
            </a:r>
            <a:r>
              <a:rPr lang="en-US" altLang="zh-TW" dirty="0"/>
              <a:t>prediction</a:t>
            </a:r>
            <a:r>
              <a:rPr lang="zh-TW" altLang="en-US" dirty="0"/>
              <a:t>需要知道會話在哪一個集群，才能融合集群表示法做推薦</a:t>
            </a:r>
            <a:endParaRPr lang="en-US" altLang="zh-TW" dirty="0"/>
          </a:p>
          <a:p>
            <a:pPr marL="171450" lvl="0" indent="-171450" algn="l" rtl="0">
              <a:spcBef>
                <a:spcPts val="0"/>
              </a:spcBef>
              <a:spcAft>
                <a:spcPts val="0"/>
              </a:spcAft>
            </a:pPr>
            <a:endParaRPr lang="en-US" altLang="zh-TW" dirty="0"/>
          </a:p>
          <a:p>
            <a:pPr marL="171450" lvl="0" indent="-171450" algn="l" rtl="0">
              <a:spcBef>
                <a:spcPts val="0"/>
              </a:spcBef>
              <a:spcAft>
                <a:spcPts val="0"/>
              </a:spcAft>
            </a:pPr>
            <a:endParaRPr lang="en-US" altLang="zh-TW" dirty="0"/>
          </a:p>
          <a:p>
            <a:pPr marL="171450" lvl="0" indent="-171450" algn="l" rtl="0">
              <a:spcBef>
                <a:spcPts val="0"/>
              </a:spcBef>
              <a:spcAft>
                <a:spcPts val="0"/>
              </a:spcAft>
            </a:pPr>
            <a:endParaRPr lang="en-US" altLang="zh-TW" dirty="0"/>
          </a:p>
          <a:p>
            <a:pPr marL="0" lvl="0" indent="0" algn="l" rtl="0">
              <a:spcBef>
                <a:spcPts val="0"/>
              </a:spcBef>
              <a:spcAft>
                <a:spcPts val="0"/>
              </a:spcAft>
              <a:buNone/>
            </a:pPr>
            <a:endParaRPr lang="en-US" altLang="zh-TW" dirty="0"/>
          </a:p>
          <a:p>
            <a:pPr marL="171450" lvl="0" indent="-171450" algn="l" rtl="0">
              <a:spcBef>
                <a:spcPts val="0"/>
              </a:spcBef>
              <a:spcAft>
                <a:spcPts val="0"/>
              </a:spcAft>
            </a:pPr>
            <a:endParaRPr dirty="0"/>
          </a:p>
        </p:txBody>
      </p:sp>
    </p:spTree>
    <p:extLst>
      <p:ext uri="{BB962C8B-B14F-4D97-AF65-F5344CB8AC3E}">
        <p14:creationId xmlns:p14="http://schemas.microsoft.com/office/powerpoint/2010/main" val="313193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ac44562f48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ac44562f4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zh-TW" dirty="0"/>
              <a:t>local update : </a:t>
            </a:r>
            <a:r>
              <a:rPr lang="zh-TW" altLang="en-US" dirty="0"/>
              <a:t>使用全域的共享參數</a:t>
            </a:r>
            <a:r>
              <a:rPr lang="en-US" altLang="zh-TW" dirty="0"/>
              <a:t>phi</a:t>
            </a:r>
            <a:r>
              <a:rPr lang="zh-TW" altLang="en-US" dirty="0"/>
              <a:t>來更新所有會話的局部參數。</a:t>
            </a:r>
          </a:p>
          <a:p>
            <a:r>
              <a:rPr lang="zh-TW" altLang="en-US" dirty="0"/>
              <a:t>ˆ 𝜃∗ 𝑢 ← 𝜃∗ 𝑢 − 𝛽 </a:t>
            </a:r>
            <a:r>
              <a:rPr lang="en-US" altLang="zh-TW" dirty="0"/>
              <a:t>· ∇</a:t>
            </a:r>
            <a:r>
              <a:rPr lang="zh-TW" altLang="en-US" dirty="0"/>
              <a:t>𝜃∗ 𝑢 </a:t>
            </a:r>
            <a:r>
              <a:rPr lang="en-US" altLang="zh-TW" dirty="0"/>
              <a:t>L</a:t>
            </a:r>
            <a:r>
              <a:rPr lang="zh-TW" altLang="en-US" dirty="0"/>
              <a:t>𝑢 </a:t>
            </a:r>
            <a:r>
              <a:rPr lang="en-US" altLang="zh-TW" dirty="0"/>
              <a:t>(</a:t>
            </a:r>
            <a:r>
              <a:rPr lang="zh-TW" altLang="en-US" dirty="0"/>
              <a:t>𝜙</a:t>
            </a:r>
            <a:r>
              <a:rPr lang="en-US" altLang="zh-TW" dirty="0"/>
              <a:t>, </a:t>
            </a:r>
            <a:r>
              <a:rPr lang="zh-TW" altLang="en-US" dirty="0"/>
              <a:t>𝜃 ∗ 𝑢 </a:t>
            </a:r>
            <a:r>
              <a:rPr lang="en-US" altLang="zh-TW" dirty="0"/>
              <a:t>) </a:t>
            </a:r>
          </a:p>
          <a:p>
            <a:pPr lvl="1"/>
            <a:r>
              <a:rPr lang="zh-TW" altLang="en-US" dirty="0"/>
              <a:t>一開始先隨機初始化一個全域共享參數 </a:t>
            </a:r>
            <a:r>
              <a:rPr lang="en-US" altLang="zh-TW" dirty="0"/>
              <a:t>phi</a:t>
            </a:r>
            <a:r>
              <a:rPr lang="zh-TW" altLang="en-US" dirty="0"/>
              <a:t>，每一個會話</a:t>
            </a:r>
            <a:r>
              <a:rPr lang="en-US" altLang="zh-TW" dirty="0"/>
              <a:t>u</a:t>
            </a:r>
            <a:r>
              <a:rPr lang="zh-TW" altLang="en-US" dirty="0"/>
              <a:t>用這個</a:t>
            </a:r>
            <a:r>
              <a:rPr lang="en-US" altLang="zh-TW" dirty="0"/>
              <a:t>phi</a:t>
            </a:r>
            <a:r>
              <a:rPr lang="zh-TW" altLang="en-US" dirty="0"/>
              <a:t>去訓練並微調出適合自己會話的參數，會調整的有</a:t>
            </a:r>
            <a:r>
              <a:rPr lang="en-US" altLang="zh-TW" dirty="0"/>
              <a:t>embedding</a:t>
            </a:r>
            <a:r>
              <a:rPr lang="zh-TW" altLang="en-US" dirty="0"/>
              <a:t>、</a:t>
            </a:r>
            <a:r>
              <a:rPr lang="en-US" altLang="zh-TW" dirty="0"/>
              <a:t>SAN</a:t>
            </a:r>
            <a:r>
              <a:rPr lang="zh-TW" altLang="en-US" dirty="0"/>
              <a:t>、</a:t>
            </a:r>
            <a:r>
              <a:rPr lang="en-US" altLang="zh-TW" dirty="0"/>
              <a:t>prediction</a:t>
            </a:r>
            <a:r>
              <a:rPr lang="zh-TW" altLang="en-US" dirty="0"/>
              <a:t>。𝜃 ∗ 𝑢是會話學出來初始參數，透過梯度下降找出𝜃 ∗ 𝑢的</a:t>
            </a:r>
            <a:r>
              <a:rPr lang="en-US" altLang="zh-TW" dirty="0"/>
              <a:t>local minimum</a:t>
            </a:r>
            <a:r>
              <a:rPr lang="zh-TW" altLang="en-US" dirty="0"/>
              <a:t>，使得</a:t>
            </a:r>
            <a:r>
              <a:rPr lang="en-US" altLang="zh-TW" dirty="0"/>
              <a:t>phi</a:t>
            </a:r>
            <a:r>
              <a:rPr lang="zh-TW" altLang="en-US" dirty="0"/>
              <a:t>和𝜃 ∗ 𝑢的</a:t>
            </a:r>
            <a:r>
              <a:rPr lang="en-US" altLang="zh-TW" dirty="0"/>
              <a:t>cross-entropy loss</a:t>
            </a:r>
            <a:r>
              <a:rPr lang="zh-TW" altLang="en-US" dirty="0"/>
              <a:t>能最小，這樣就可以得到這個會話</a:t>
            </a:r>
            <a:r>
              <a:rPr lang="en-US" altLang="zh-TW" dirty="0"/>
              <a:t>u</a:t>
            </a:r>
            <a:r>
              <a:rPr lang="zh-TW" altLang="en-US" dirty="0"/>
              <a:t>的局部參數最佳解。</a:t>
            </a:r>
            <a:endParaRPr lang="en-US" altLang="zh-TW" dirty="0"/>
          </a:p>
          <a:p>
            <a:pPr lvl="1"/>
            <a:endParaRPr lang="en-US" altLang="zh-TW" dirty="0"/>
          </a:p>
          <a:p>
            <a:pPr lvl="1"/>
            <a:endParaRPr lang="en-US" altLang="zh-TW" dirty="0"/>
          </a:p>
          <a:p>
            <a:r>
              <a:rPr lang="en-US" altLang="zh-TW" dirty="0"/>
              <a:t>global update </a:t>
            </a:r>
          </a:p>
          <a:p>
            <a:pPr lvl="1"/>
            <a:r>
              <a:rPr lang="zh-TW" altLang="en-US" dirty="0"/>
              <a:t>𝜃 ∗ </a:t>
            </a:r>
            <a:r>
              <a:rPr lang="en-US" altLang="zh-TW" dirty="0"/>
              <a:t>= {</a:t>
            </a:r>
            <a:r>
              <a:rPr lang="zh-TW" altLang="en-US" dirty="0"/>
              <a:t>𝜃𝑒</a:t>
            </a:r>
            <a:r>
              <a:rPr lang="en-US" altLang="zh-TW" dirty="0"/>
              <a:t>, </a:t>
            </a:r>
            <a:r>
              <a:rPr lang="zh-TW" altLang="en-US" dirty="0"/>
              <a:t>𝜃𝑠</a:t>
            </a:r>
            <a:r>
              <a:rPr lang="en-US" altLang="zh-TW" dirty="0"/>
              <a:t>, </a:t>
            </a:r>
            <a:r>
              <a:rPr lang="zh-TW" altLang="en-US" dirty="0"/>
              <a:t>𝜃𝑝𝑟𝑒 </a:t>
            </a:r>
            <a:r>
              <a:rPr lang="en-US" altLang="zh-TW" dirty="0"/>
              <a:t>}</a:t>
            </a:r>
            <a:r>
              <a:rPr lang="zh-TW" altLang="en-US" dirty="0"/>
              <a:t>是</a:t>
            </a:r>
            <a:r>
              <a:rPr lang="en-US" altLang="zh-TW" dirty="0"/>
              <a:t>global</a:t>
            </a:r>
            <a:r>
              <a:rPr lang="zh-TW" altLang="en-US" dirty="0"/>
              <a:t>的參數，透過</a:t>
            </a:r>
            <a:r>
              <a:rPr lang="en-US" altLang="zh-TW" dirty="0"/>
              <a:t>local</a:t>
            </a:r>
            <a:r>
              <a:rPr lang="zh-TW" altLang="en-US" dirty="0"/>
              <a:t>得到的參數綜合起來對全域的𝜃 ∗參數做梯度下降來更新參數。</a:t>
            </a:r>
            <a:r>
              <a:rPr lang="en-US" altLang="zh-TW" dirty="0"/>
              <a:t>phi</a:t>
            </a:r>
            <a:r>
              <a:rPr lang="zh-TW" altLang="en-US" dirty="0"/>
              <a:t>也是相同作法</a:t>
            </a:r>
          </a:p>
          <a:p>
            <a:pPr lvl="1"/>
            <a:r>
              <a:rPr lang="en-US" altLang="zh-TW" dirty="0"/>
              <a:t>r </a:t>
            </a:r>
            <a:r>
              <a:rPr lang="zh-TW" altLang="en-US" dirty="0"/>
              <a:t>是</a:t>
            </a:r>
            <a:r>
              <a:rPr lang="en-US" altLang="zh-TW" dirty="0"/>
              <a:t>global </a:t>
            </a:r>
            <a:r>
              <a:rPr lang="zh-TW" altLang="en-US" dirty="0"/>
              <a:t>學習率</a:t>
            </a:r>
          </a:p>
          <a:p>
            <a:pPr lvl="0"/>
            <a:endParaRPr lang="zh-TW" altLang="en-US" dirty="0"/>
          </a:p>
          <a:p>
            <a:pPr marL="0" lvl="0" indent="0" algn="l" rtl="0">
              <a:spcBef>
                <a:spcPts val="0"/>
              </a:spcBef>
              <a:spcAft>
                <a:spcPts val="0"/>
              </a:spcAft>
              <a:buNone/>
            </a:pPr>
            <a:endParaRPr lang="en-US" altLang="zh-TW" dirty="0"/>
          </a:p>
          <a:p>
            <a:pPr marL="171450" lvl="0" indent="-171450" algn="l" rtl="0">
              <a:spcBef>
                <a:spcPts val="0"/>
              </a:spcBef>
              <a:spcAft>
                <a:spcPts val="0"/>
              </a:spcAft>
            </a:pPr>
            <a:r>
              <a:rPr lang="en-US" altLang="zh-TW" dirty="0"/>
              <a:t>Ref</a:t>
            </a:r>
          </a:p>
          <a:p>
            <a:pPr marL="628650" lvl="1" indent="-171450" algn="l" rtl="0">
              <a:spcBef>
                <a:spcPts val="0"/>
              </a:spcBef>
              <a:spcAft>
                <a:spcPts val="0"/>
              </a:spcAft>
            </a:pPr>
            <a:r>
              <a:rPr lang="en-US" altLang="zh-TW" dirty="0"/>
              <a:t>Meta-Learning for User Cold-Start Recommendation</a:t>
            </a:r>
            <a:endParaRPr dirty="0"/>
          </a:p>
        </p:txBody>
      </p:sp>
    </p:spTree>
    <p:extLst>
      <p:ext uri="{BB962C8B-B14F-4D97-AF65-F5344CB8AC3E}">
        <p14:creationId xmlns:p14="http://schemas.microsoft.com/office/powerpoint/2010/main" val="2198129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ac44562f48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ac44562f4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err="1"/>
              <a:t>Yoochoose</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en-US" altLang="zh-TW" dirty="0"/>
              <a:t>2015 </a:t>
            </a:r>
            <a:r>
              <a:rPr lang="en-US" altLang="zh-TW" dirty="0" err="1"/>
              <a:t>RecSys</a:t>
            </a:r>
            <a:r>
              <a:rPr lang="en-US" altLang="zh-TW" dirty="0"/>
              <a:t> Challenge</a:t>
            </a:r>
            <a:r>
              <a:rPr lang="zh-TW" altLang="en-US" dirty="0"/>
              <a:t>公開數據集</a:t>
            </a:r>
          </a:p>
          <a:p>
            <a:pPr marL="0" lvl="0" indent="0" algn="l" rtl="0">
              <a:spcBef>
                <a:spcPts val="0"/>
              </a:spcBef>
              <a:spcAft>
                <a:spcPts val="0"/>
              </a:spcAft>
              <a:buNone/>
            </a:pPr>
            <a:r>
              <a:rPr lang="zh-TW" altLang="en-US" dirty="0"/>
              <a:t>包含從購物網站收集的六個月中，用戶點擊商品的行為</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en-US" altLang="zh-TW" dirty="0" err="1"/>
              <a:t>Diginetna</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en-US" altLang="zh-TW" dirty="0"/>
              <a:t>CIKM CUP 2016</a:t>
            </a:r>
            <a:r>
              <a:rPr lang="zh-TW" altLang="en-US" dirty="0"/>
              <a:t>年公佈的數據集</a:t>
            </a:r>
          </a:p>
          <a:p>
            <a:pPr marL="0" lvl="0" indent="0" algn="l" rtl="0">
              <a:spcBef>
                <a:spcPts val="0"/>
              </a:spcBef>
              <a:spcAft>
                <a:spcPts val="0"/>
              </a:spcAft>
              <a:buNone/>
            </a:pPr>
            <a:r>
              <a:rPr lang="zh-TW" altLang="en-US" dirty="0"/>
              <a:t>有包含用戶點擊商品的行為</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那張圖是現實世界的統計數據</a:t>
            </a:r>
            <a:endParaRPr lang="en-US" altLang="zh-TW" dirty="0"/>
          </a:p>
        </p:txBody>
      </p:sp>
    </p:spTree>
    <p:extLst>
      <p:ext uri="{BB962C8B-B14F-4D97-AF65-F5344CB8AC3E}">
        <p14:creationId xmlns:p14="http://schemas.microsoft.com/office/powerpoint/2010/main" val="1463056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ac44562f48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ac44562f4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1"/>
            <a:r>
              <a:rPr lang="en-US" altLang="zh-TW" dirty="0"/>
              <a:t>No meta-learning or clustering is used</a:t>
            </a:r>
          </a:p>
          <a:p>
            <a:pPr lvl="2"/>
            <a:r>
              <a:rPr lang="en-US" altLang="zh-TW" dirty="0"/>
              <a:t>SR-GNN : GNN + attention =&gt; item level</a:t>
            </a:r>
          </a:p>
          <a:p>
            <a:pPr lvl="2"/>
            <a:r>
              <a:rPr lang="en-US" altLang="zh-TW" dirty="0"/>
              <a:t>GC-SAN : GNN + self-attention =&gt; item level</a:t>
            </a:r>
          </a:p>
          <a:p>
            <a:pPr lvl="2"/>
            <a:r>
              <a:rPr lang="en-US" altLang="zh-TW" dirty="0"/>
              <a:t>TAGNN : GNN + item-level attention =&gt; item level</a:t>
            </a:r>
          </a:p>
          <a:p>
            <a:pPr lvl="2"/>
            <a:r>
              <a:rPr lang="en-US" altLang="zh-TW" dirty="0">
                <a:solidFill>
                  <a:srgbClr val="FF0000"/>
                </a:solidFill>
              </a:rPr>
              <a:t>IF-SAN</a:t>
            </a:r>
            <a:r>
              <a:rPr lang="en-US" altLang="zh-TW" dirty="0"/>
              <a:t> : item level + feature level self attention =&gt; item + feature level</a:t>
            </a:r>
          </a:p>
          <a:p>
            <a:pPr lvl="1"/>
            <a:r>
              <a:rPr lang="en-US" altLang="zh-TW" dirty="0"/>
              <a:t>Used meta-learning</a:t>
            </a:r>
            <a:r>
              <a:rPr lang="zh-TW" altLang="en-US" dirty="0"/>
              <a:t>、</a:t>
            </a:r>
            <a:r>
              <a:rPr lang="en-US" altLang="zh-TW" dirty="0"/>
              <a:t>transfer-learning</a:t>
            </a:r>
          </a:p>
          <a:p>
            <a:pPr lvl="2"/>
            <a:r>
              <a:rPr lang="en-US" altLang="zh-TW" dirty="0"/>
              <a:t>Multi-FT : transfer-learning</a:t>
            </a:r>
          </a:p>
          <a:p>
            <a:pPr lvl="2"/>
            <a:r>
              <a:rPr lang="en-US" altLang="zh-TW" dirty="0" err="1"/>
              <a:t>MeLU</a:t>
            </a:r>
            <a:endParaRPr lang="en-US" altLang="zh-TW" dirty="0"/>
          </a:p>
          <a:p>
            <a:pPr lvl="2"/>
            <a:r>
              <a:rPr lang="en-US" altLang="zh-TW" dirty="0"/>
              <a:t>MAMO</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54564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ac44562f48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ac44562f4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zh-TW" altLang="en-US" dirty="0"/>
              <a:t>以</a:t>
            </a:r>
            <a:r>
              <a:rPr lang="en-US" altLang="zh-TW" dirty="0"/>
              <a:t>Multi-FT</a:t>
            </a:r>
            <a:r>
              <a:rPr lang="zh-TW" altLang="en-US" dirty="0"/>
              <a:t>當作界線，除了</a:t>
            </a:r>
            <a:r>
              <a:rPr lang="en-US" altLang="zh-TW" dirty="0"/>
              <a:t>IF-SAN</a:t>
            </a:r>
            <a:r>
              <a:rPr lang="zh-TW" altLang="en-US" dirty="0"/>
              <a:t>之外的</a:t>
            </a:r>
            <a:r>
              <a:rPr lang="en-US" altLang="zh-TW" dirty="0"/>
              <a:t>model</a:t>
            </a:r>
            <a:r>
              <a:rPr lang="zh-TW" altLang="en-US" dirty="0"/>
              <a:t>都只有用</a:t>
            </a:r>
            <a:r>
              <a:rPr lang="en-US" altLang="zh-TW" dirty="0"/>
              <a:t>GNN</a:t>
            </a:r>
            <a:r>
              <a:rPr lang="zh-TW" altLang="en-US" dirty="0"/>
              <a:t> </a:t>
            </a:r>
            <a:r>
              <a:rPr lang="en-US" altLang="zh-TW" dirty="0"/>
              <a:t>+</a:t>
            </a:r>
            <a:r>
              <a:rPr lang="zh-TW" altLang="en-US" dirty="0"/>
              <a:t> </a:t>
            </a:r>
            <a:r>
              <a:rPr lang="en-US" altLang="zh-TW" dirty="0"/>
              <a:t>attention</a:t>
            </a:r>
            <a:r>
              <a:rPr lang="zh-TW" altLang="en-US" dirty="0"/>
              <a:t>機制，且都只有關注</a:t>
            </a:r>
            <a:r>
              <a:rPr lang="en-US" altLang="zh-TW" dirty="0"/>
              <a:t>item level</a:t>
            </a:r>
          </a:p>
          <a:p>
            <a:pPr lvl="1"/>
            <a:r>
              <a:rPr lang="zh-TW" altLang="en-US" dirty="0"/>
              <a:t>這篇論文的基礎模型 </a:t>
            </a:r>
            <a:r>
              <a:rPr lang="en-US" altLang="zh-TW" dirty="0"/>
              <a:t>IF-SAN</a:t>
            </a:r>
            <a:r>
              <a:rPr lang="zh-TW" altLang="en-US" dirty="0"/>
              <a:t>除了用</a:t>
            </a:r>
            <a:r>
              <a:rPr lang="en-US" altLang="zh-TW" dirty="0"/>
              <a:t>self attention</a:t>
            </a:r>
            <a:r>
              <a:rPr lang="zh-TW" altLang="en-US" dirty="0"/>
              <a:t>來算</a:t>
            </a:r>
            <a:r>
              <a:rPr lang="en-US" altLang="zh-TW" dirty="0"/>
              <a:t>item level and item feature level</a:t>
            </a:r>
            <a:r>
              <a:rPr lang="zh-TW" altLang="en-US" dirty="0"/>
              <a:t>的相對重要性之外，也有額外去獲得</a:t>
            </a:r>
            <a:r>
              <a:rPr lang="en-US" altLang="zh-TW" dirty="0"/>
              <a:t>item feature level</a:t>
            </a:r>
            <a:r>
              <a:rPr lang="zh-TW" altLang="en-US" dirty="0"/>
              <a:t>的資訊</a:t>
            </a:r>
            <a:endParaRPr lang="en-US" altLang="zh-TW" dirty="0"/>
          </a:p>
          <a:p>
            <a:pPr lvl="0"/>
            <a:endParaRPr lang="en-US" altLang="zh-TW" dirty="0"/>
          </a:p>
          <a:p>
            <a:pPr lvl="0"/>
            <a:r>
              <a:rPr lang="en-US" altLang="zh-TW" dirty="0"/>
              <a:t>Multi-FT</a:t>
            </a:r>
            <a:r>
              <a:rPr lang="zh-TW" altLang="en-US" dirty="0"/>
              <a:t> 以下的都有使用</a:t>
            </a:r>
            <a:r>
              <a:rPr lang="en-US" altLang="zh-TW" dirty="0"/>
              <a:t>meta learning</a:t>
            </a:r>
            <a:r>
              <a:rPr lang="zh-TW" altLang="en-US" dirty="0"/>
              <a:t>或是</a:t>
            </a:r>
            <a:r>
              <a:rPr lang="en-US" altLang="zh-TW" dirty="0"/>
              <a:t>transfer learning</a:t>
            </a:r>
          </a:p>
          <a:p>
            <a:pPr lvl="1"/>
            <a:r>
              <a:rPr lang="en-US" altLang="zh-TW" dirty="0"/>
              <a:t>Multi-FT </a:t>
            </a:r>
            <a:r>
              <a:rPr lang="zh-TW" altLang="en-US" dirty="0"/>
              <a:t>明顯優於 所有基礎模型</a:t>
            </a:r>
            <a:r>
              <a:rPr lang="en-US" altLang="zh-TW" dirty="0"/>
              <a:t>(SRGNN</a:t>
            </a:r>
            <a:r>
              <a:rPr lang="zh-TW" altLang="en-US" dirty="0"/>
              <a:t>、</a:t>
            </a:r>
            <a:r>
              <a:rPr lang="en-US" altLang="zh-TW" dirty="0"/>
              <a:t>TAGNN</a:t>
            </a:r>
            <a:r>
              <a:rPr lang="zh-TW" altLang="en-US" dirty="0"/>
              <a:t>、</a:t>
            </a:r>
            <a:r>
              <a:rPr lang="en-US" altLang="zh-TW" dirty="0"/>
              <a:t>GCSAN</a:t>
            </a:r>
            <a:r>
              <a:rPr lang="zh-TW" altLang="en-US" dirty="0"/>
              <a:t>、</a:t>
            </a:r>
            <a:r>
              <a:rPr lang="en-US" altLang="zh-TW" dirty="0"/>
              <a:t>IFSAN)</a:t>
            </a:r>
            <a:r>
              <a:rPr lang="zh-TW" altLang="en-US" dirty="0"/>
              <a:t>，表示遷移學習對於緩解冷啟動是有某種程度上的幫助</a:t>
            </a:r>
          </a:p>
          <a:p>
            <a:pPr lvl="1"/>
            <a:r>
              <a:rPr lang="zh-TW" altLang="en-US" dirty="0"/>
              <a:t>基於</a:t>
            </a:r>
            <a:r>
              <a:rPr lang="en-US" altLang="zh-TW" dirty="0"/>
              <a:t>meta-learning</a:t>
            </a:r>
            <a:r>
              <a:rPr lang="zh-TW" altLang="en-US" dirty="0"/>
              <a:t>的模型在所有資料集上都優於</a:t>
            </a:r>
            <a:r>
              <a:rPr lang="en-US" altLang="zh-TW" dirty="0"/>
              <a:t>Multi-FT</a:t>
            </a:r>
            <a:r>
              <a:rPr lang="zh-TW" altLang="en-US" dirty="0"/>
              <a:t>，顯示出</a:t>
            </a:r>
            <a:r>
              <a:rPr lang="en-US" altLang="zh-TW" dirty="0"/>
              <a:t>meta-learning </a:t>
            </a:r>
            <a:r>
              <a:rPr lang="zh-TW" altLang="en-US" dirty="0"/>
              <a:t>在基於會話的推薦上比遷移學習效果還要好</a:t>
            </a:r>
          </a:p>
          <a:p>
            <a:pPr lvl="1"/>
            <a:r>
              <a:rPr lang="zh-TW" altLang="en-US" dirty="0"/>
              <a:t>而</a:t>
            </a:r>
            <a:r>
              <a:rPr lang="en-US" altLang="zh-TW" dirty="0"/>
              <a:t>CBML</a:t>
            </a:r>
            <a:r>
              <a:rPr lang="zh-TW" altLang="en-US" dirty="0"/>
              <a:t>在所有資料集上的表現都比前面幾個模型還要好，效果提升的幅度在</a:t>
            </a:r>
            <a:r>
              <a:rPr lang="en-US" altLang="zh-TW" dirty="0"/>
              <a:t>3%~8%</a:t>
            </a:r>
            <a:r>
              <a:rPr lang="zh-TW" altLang="en-US" dirty="0"/>
              <a:t>，證明</a:t>
            </a:r>
            <a:r>
              <a:rPr lang="en-US" altLang="zh-TW" dirty="0"/>
              <a:t>CBML</a:t>
            </a:r>
            <a:r>
              <a:rPr lang="zh-TW" altLang="en-US" dirty="0"/>
              <a:t>在基於</a:t>
            </a:r>
            <a:r>
              <a:rPr lang="en-US" altLang="zh-TW" dirty="0"/>
              <a:t>clustering</a:t>
            </a:r>
            <a:r>
              <a:rPr lang="zh-TW" altLang="en-US" dirty="0"/>
              <a:t>的</a:t>
            </a:r>
            <a:r>
              <a:rPr lang="en-US" altLang="zh-TW" dirty="0"/>
              <a:t>meta learning</a:t>
            </a:r>
            <a:r>
              <a:rPr lang="zh-TW" altLang="en-US" dirty="0"/>
              <a:t>方法中，讓相似會話之間共享知識是更好的。</a:t>
            </a:r>
          </a:p>
          <a:p>
            <a:pPr marL="0" lvl="0" indent="0" algn="l" rtl="0">
              <a:spcBef>
                <a:spcPts val="0"/>
              </a:spcBef>
              <a:spcAft>
                <a:spcPts val="0"/>
              </a:spcAft>
              <a:buNone/>
            </a:pP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endParaRPr lang="en-US" altLang="zh-TW" dirty="0"/>
          </a:p>
          <a:p>
            <a:pPr lvl="0"/>
            <a:r>
              <a:rPr lang="en-US" altLang="zh-TW" dirty="0"/>
              <a:t>No meta-learning or clustering is used</a:t>
            </a:r>
          </a:p>
          <a:p>
            <a:pPr lvl="1"/>
            <a:r>
              <a:rPr lang="en-US" altLang="zh-TW" dirty="0"/>
              <a:t>SR-GNN : GNN + attention =&gt; item level</a:t>
            </a:r>
          </a:p>
          <a:p>
            <a:pPr lvl="1"/>
            <a:r>
              <a:rPr lang="en-US" altLang="zh-TW" dirty="0"/>
              <a:t>GC-SAN : GNN + self-attention =&gt; item level</a:t>
            </a:r>
          </a:p>
          <a:p>
            <a:pPr lvl="1"/>
            <a:r>
              <a:rPr lang="en-US" altLang="zh-TW" dirty="0"/>
              <a:t>TAGNN : GNN + item-level attention =&gt; item level</a:t>
            </a:r>
          </a:p>
          <a:p>
            <a:pPr lvl="1"/>
            <a:r>
              <a:rPr lang="en-US" altLang="zh-TW" dirty="0">
                <a:solidFill>
                  <a:srgbClr val="FF0000"/>
                </a:solidFill>
              </a:rPr>
              <a:t>IF-SAN</a:t>
            </a:r>
            <a:r>
              <a:rPr lang="en-US" altLang="zh-TW" dirty="0"/>
              <a:t> : item level + feature level self attention =&gt; item + feature level</a:t>
            </a:r>
          </a:p>
          <a:p>
            <a:pPr lvl="0"/>
            <a:r>
              <a:rPr lang="en-US" altLang="zh-TW" dirty="0"/>
              <a:t>Used meta-learning</a:t>
            </a:r>
            <a:r>
              <a:rPr lang="zh-TW" altLang="en-US" dirty="0"/>
              <a:t>、</a:t>
            </a:r>
            <a:r>
              <a:rPr lang="en-US" altLang="zh-TW" dirty="0"/>
              <a:t>transfer-learning</a:t>
            </a:r>
          </a:p>
          <a:p>
            <a:pPr lvl="1"/>
            <a:r>
              <a:rPr lang="en-US" altLang="zh-TW" dirty="0"/>
              <a:t>Multi-FT : transfer-learning</a:t>
            </a:r>
          </a:p>
          <a:p>
            <a:pPr lvl="1"/>
            <a:r>
              <a:rPr lang="en-US" altLang="zh-TW" dirty="0" err="1"/>
              <a:t>MeLU</a:t>
            </a:r>
            <a:endParaRPr lang="en-US" altLang="zh-TW" dirty="0"/>
          </a:p>
          <a:p>
            <a:pPr lvl="1"/>
            <a:r>
              <a:rPr lang="en-US" altLang="zh-TW" dirty="0"/>
              <a:t>MAMO</a:t>
            </a:r>
          </a:p>
          <a:p>
            <a:pPr lvl="0"/>
            <a:endParaRPr lang="en-US" altLang="zh-TW" dirty="0"/>
          </a:p>
          <a:p>
            <a:pPr lvl="0"/>
            <a:endParaRPr lang="en-US" altLang="zh-TW" dirty="0"/>
          </a:p>
          <a:p>
            <a:r>
              <a:rPr lang="en-US" altLang="zh-TW" dirty="0"/>
              <a:t>SR-GNN </a:t>
            </a:r>
          </a:p>
          <a:p>
            <a:pPr lvl="1"/>
            <a:r>
              <a:rPr lang="zh-TW" altLang="en-US" dirty="0"/>
              <a:t>把會話用</a:t>
            </a:r>
            <a:r>
              <a:rPr lang="en-US" altLang="zh-TW" dirty="0"/>
              <a:t>GNN</a:t>
            </a:r>
            <a:r>
              <a:rPr lang="zh-TW" altLang="en-US" dirty="0"/>
              <a:t>的方式表示成圖形，再過一層注意力機制結合用戶的偏好，但是忽略了</a:t>
            </a:r>
            <a:r>
              <a:rPr lang="en-US" altLang="zh-TW" dirty="0"/>
              <a:t>feature level</a:t>
            </a:r>
            <a:r>
              <a:rPr lang="zh-TW" altLang="en-US" dirty="0"/>
              <a:t>， 也就是商品種類、品牌、賣家等資訊</a:t>
            </a:r>
          </a:p>
          <a:p>
            <a:r>
              <a:rPr lang="en-US" altLang="zh-TW" dirty="0"/>
              <a:t>GC-SAN </a:t>
            </a:r>
          </a:p>
          <a:p>
            <a:pPr lvl="1"/>
            <a:r>
              <a:rPr lang="zh-TW" altLang="en-US" dirty="0"/>
              <a:t>做法跟</a:t>
            </a:r>
            <a:r>
              <a:rPr lang="en-US" altLang="zh-TW" dirty="0"/>
              <a:t>SR-GNN</a:t>
            </a:r>
            <a:r>
              <a:rPr lang="zh-TW" altLang="en-US" dirty="0"/>
              <a:t>類似，只是換成</a:t>
            </a:r>
            <a:r>
              <a:rPr lang="en-US" altLang="zh-TW" dirty="0"/>
              <a:t>SAN</a:t>
            </a:r>
            <a:r>
              <a:rPr lang="zh-TW" altLang="en-US" dirty="0"/>
              <a:t>來表示每個會話，這個模型也只有考慮</a:t>
            </a:r>
            <a:r>
              <a:rPr lang="en-US" altLang="zh-TW" dirty="0"/>
              <a:t>item-level</a:t>
            </a:r>
          </a:p>
          <a:p>
            <a:r>
              <a:rPr lang="en-US" altLang="zh-TW" dirty="0"/>
              <a:t>TAGNN </a:t>
            </a:r>
          </a:p>
          <a:p>
            <a:pPr lvl="1"/>
            <a:r>
              <a:rPr lang="zh-TW" altLang="en-US" dirty="0"/>
              <a:t>做法跟</a:t>
            </a:r>
            <a:r>
              <a:rPr lang="en-US" altLang="zh-TW" dirty="0"/>
              <a:t>SR-GNN</a:t>
            </a:r>
            <a:r>
              <a:rPr lang="zh-TW" altLang="en-US" dirty="0"/>
              <a:t>類似，也只有考慮</a:t>
            </a:r>
            <a:r>
              <a:rPr lang="en-US" altLang="zh-TW" dirty="0"/>
              <a:t>item-level</a:t>
            </a:r>
            <a:r>
              <a:rPr lang="zh-TW" altLang="en-US" dirty="0"/>
              <a:t>，不同的地方在他提出了一種針對目標商品的注意力網路，能夠動態調整用戶對商品的表示法</a:t>
            </a:r>
          </a:p>
          <a:p>
            <a:r>
              <a:rPr lang="en-US" altLang="zh-TW" dirty="0"/>
              <a:t>IF-SAN </a:t>
            </a:r>
          </a:p>
          <a:p>
            <a:pPr lvl="1"/>
            <a:r>
              <a:rPr lang="zh-TW" altLang="en-US" dirty="0"/>
              <a:t>這篇論文的基本模型，利用了兩個</a:t>
            </a:r>
            <a:r>
              <a:rPr lang="en-US" altLang="zh-TW" dirty="0"/>
              <a:t>SAN</a:t>
            </a:r>
            <a:r>
              <a:rPr lang="zh-TW" altLang="en-US" dirty="0"/>
              <a:t>來獲得</a:t>
            </a:r>
            <a:r>
              <a:rPr lang="en-US" altLang="zh-TW" dirty="0"/>
              <a:t>item level </a:t>
            </a:r>
            <a:r>
              <a:rPr lang="zh-TW" altLang="en-US" dirty="0"/>
              <a:t>和 </a:t>
            </a:r>
            <a:r>
              <a:rPr lang="en-US" altLang="zh-TW" dirty="0"/>
              <a:t>feature level</a:t>
            </a:r>
            <a:r>
              <a:rPr lang="zh-TW" altLang="en-US" dirty="0"/>
              <a:t>的表示法，因此有同時考慮到</a:t>
            </a:r>
            <a:r>
              <a:rPr lang="en-US" altLang="zh-TW" dirty="0"/>
              <a:t>item </a:t>
            </a:r>
            <a:r>
              <a:rPr lang="zh-TW" altLang="en-US" dirty="0"/>
              <a:t>和 </a:t>
            </a:r>
            <a:r>
              <a:rPr lang="en-US" altLang="zh-TW" dirty="0"/>
              <a:t>feature</a:t>
            </a:r>
          </a:p>
          <a:p>
            <a:pPr lvl="1"/>
            <a:endParaRPr lang="en-US" altLang="zh-TW" dirty="0"/>
          </a:p>
          <a:p>
            <a:r>
              <a:rPr lang="zh-TW" altLang="en-US" dirty="0"/>
              <a:t>以下四種有使用到</a:t>
            </a:r>
            <a:r>
              <a:rPr lang="en-US" altLang="zh-TW" dirty="0"/>
              <a:t>meta-learning</a:t>
            </a:r>
            <a:r>
              <a:rPr lang="zh-TW" altLang="en-US" dirty="0"/>
              <a:t>、</a:t>
            </a:r>
            <a:r>
              <a:rPr lang="en-US" altLang="zh-TW" dirty="0"/>
              <a:t>transfer-learning</a:t>
            </a:r>
            <a:r>
              <a:rPr lang="zh-TW" altLang="en-US" dirty="0"/>
              <a:t>等方法進行調整，因此得到的分數比沒有使用這類方法的模型還要高 </a:t>
            </a:r>
          </a:p>
          <a:p>
            <a:pPr lvl="1"/>
            <a:r>
              <a:rPr lang="en-US" altLang="zh-TW" dirty="0"/>
              <a:t>Multi-FT : transfer-learning</a:t>
            </a:r>
            <a:r>
              <a:rPr lang="zh-TW" altLang="en-US" dirty="0"/>
              <a:t>，他是把</a:t>
            </a:r>
            <a:r>
              <a:rPr lang="en-US" altLang="zh-TW" dirty="0"/>
              <a:t>IF-SAN</a:t>
            </a:r>
            <a:r>
              <a:rPr lang="zh-TW" altLang="en-US" dirty="0"/>
              <a:t>的模型加上遷移學習，就可以得到大幅的進步</a:t>
            </a:r>
          </a:p>
          <a:p>
            <a:pPr lvl="1"/>
            <a:r>
              <a:rPr lang="en-US" altLang="zh-TW" dirty="0" err="1"/>
              <a:t>MeLU</a:t>
            </a:r>
            <a:r>
              <a:rPr lang="en-US" altLang="zh-TW" dirty="0"/>
              <a:t> : </a:t>
            </a:r>
            <a:r>
              <a:rPr lang="zh-TW" altLang="en-US" dirty="0"/>
              <a:t>使用傳統的元學習方法，但是他是在全域更新所有的參數，而不是針對個別的會話進行調整</a:t>
            </a:r>
          </a:p>
          <a:p>
            <a:pPr lvl="1"/>
            <a:r>
              <a:rPr lang="en-US" altLang="zh-TW" dirty="0"/>
              <a:t>MAMO : </a:t>
            </a:r>
            <a:r>
              <a:rPr lang="zh-TW" altLang="en-US" dirty="0"/>
              <a:t>針對</a:t>
            </a:r>
            <a:r>
              <a:rPr lang="en-US" altLang="zh-TW" dirty="0" err="1"/>
              <a:t>MeLU</a:t>
            </a:r>
            <a:r>
              <a:rPr lang="zh-TW" altLang="en-US" dirty="0"/>
              <a:t>進行微調，有使用到</a:t>
            </a:r>
            <a:r>
              <a:rPr lang="en-US" altLang="zh-TW" dirty="0"/>
              <a:t>user </a:t>
            </a:r>
            <a:r>
              <a:rPr lang="zh-TW" altLang="en-US" dirty="0"/>
              <a:t>的 </a:t>
            </a:r>
            <a:r>
              <a:rPr lang="en-US" altLang="zh-TW" dirty="0"/>
              <a:t>profile</a:t>
            </a:r>
            <a:r>
              <a:rPr lang="zh-TW" altLang="en-US" dirty="0"/>
              <a:t>，但是忽略了用戶可能是匿名的，沒有</a:t>
            </a:r>
            <a:r>
              <a:rPr lang="en-US" altLang="zh-TW" dirty="0"/>
              <a:t>profile</a:t>
            </a:r>
            <a:r>
              <a:rPr lang="zh-TW" altLang="en-US" dirty="0"/>
              <a:t>檔案可以參考，這篇論文是針對這個問題做改善</a:t>
            </a:r>
          </a:p>
          <a:p>
            <a:pPr lvl="1"/>
            <a:r>
              <a:rPr lang="en-US" altLang="zh-TW" dirty="0" err="1"/>
              <a:t>MetaHIN</a:t>
            </a:r>
            <a:r>
              <a:rPr lang="en-US" altLang="zh-TW" dirty="0"/>
              <a:t> : </a:t>
            </a:r>
            <a:r>
              <a:rPr lang="zh-TW" altLang="en-US" dirty="0"/>
              <a:t>也是用</a:t>
            </a:r>
            <a:r>
              <a:rPr lang="en-US" altLang="zh-TW" dirty="0"/>
              <a:t>meta-learning</a:t>
            </a:r>
            <a:r>
              <a:rPr lang="zh-TW" altLang="en-US" dirty="0"/>
              <a:t>的方式</a:t>
            </a:r>
          </a:p>
          <a:p>
            <a:pPr lvl="0"/>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578765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58750" indent="0">
              <a:buNone/>
            </a:pPr>
            <a:r>
              <a:rPr lang="zh-TW" altLang="en-US" dirty="0"/>
              <a:t>推薦系統</a:t>
            </a:r>
            <a:endParaRPr lang="en-US" altLang="zh-TW" dirty="0"/>
          </a:p>
          <a:p>
            <a:pPr marL="457200" indent="-298450">
              <a:buFontTx/>
              <a:buChar char="-"/>
            </a:pPr>
            <a:r>
              <a:rPr lang="zh-TW" altLang="en-US" dirty="0"/>
              <a:t>網路上搜尋會找到很多資料，推薦系統的目的是幫助使用者在大量的數據中以個性化的方式找到有價值的資訊</a:t>
            </a:r>
            <a:endParaRPr lang="en-US" altLang="zh-TW" dirty="0"/>
          </a:p>
          <a:p>
            <a:pPr marL="158750" indent="0">
              <a:buFontTx/>
              <a:buNone/>
            </a:pPr>
            <a:endParaRPr lang="en-US" altLang="zh-TW" dirty="0"/>
          </a:p>
          <a:p>
            <a:pPr marL="158750" indent="0">
              <a:buFontTx/>
              <a:buNone/>
            </a:pPr>
            <a:r>
              <a:rPr lang="zh-TW" altLang="en-US" dirty="0"/>
              <a:t>推薦系統的功能 </a:t>
            </a:r>
            <a:r>
              <a:rPr lang="en-US" altLang="zh-TW" dirty="0"/>
              <a:t>:</a:t>
            </a:r>
            <a:r>
              <a:rPr lang="zh-TW" altLang="en-US" dirty="0"/>
              <a:t>  根據用戶的偏好推薦最有可能感興趣的內容，例如</a:t>
            </a:r>
            <a:endParaRPr lang="en-US" altLang="zh-TW" dirty="0"/>
          </a:p>
          <a:p>
            <a:pPr marL="158750" indent="0">
              <a:buFontTx/>
              <a:buNone/>
            </a:pPr>
            <a:endParaRPr lang="en-US" altLang="zh-TW" dirty="0"/>
          </a:p>
          <a:p>
            <a:r>
              <a:rPr lang="zh-TW" altLang="en-US" dirty="0"/>
              <a:t>新聞 </a:t>
            </a:r>
            <a:r>
              <a:rPr lang="en-US" altLang="zh-TW" dirty="0"/>
              <a:t>: </a:t>
            </a:r>
            <a:r>
              <a:rPr lang="zh-TW" altLang="en-US" dirty="0"/>
              <a:t>新聞</a:t>
            </a:r>
            <a:r>
              <a:rPr lang="en-US" altLang="zh-TW" dirty="0"/>
              <a:t>APP</a:t>
            </a:r>
            <a:r>
              <a:rPr lang="zh-TW" altLang="en-US" dirty="0"/>
              <a:t>會根據用戶的偏好去推薦不同內容的新聞，例如體育、財經、政治等</a:t>
            </a:r>
          </a:p>
          <a:p>
            <a:r>
              <a:rPr lang="zh-TW" altLang="en-US" dirty="0"/>
              <a:t>購物網站</a:t>
            </a:r>
            <a:r>
              <a:rPr lang="en-US" altLang="zh-TW" dirty="0"/>
              <a:t>: </a:t>
            </a:r>
            <a:r>
              <a:rPr lang="zh-TW" altLang="en-US" dirty="0"/>
              <a:t> 有猜你喜歡的專區，根據用戶最近的瀏覽和購買的行為紀錄來推薦商品</a:t>
            </a:r>
            <a:endParaRPr lang="en-US" altLang="zh-TW" dirty="0"/>
          </a:p>
          <a:p>
            <a:endParaRPr lang="en-US" altLang="zh-TW" dirty="0"/>
          </a:p>
          <a:p>
            <a:pPr marL="158750" indent="0">
              <a:buFontTx/>
              <a:buNone/>
            </a:pPr>
            <a:endParaRPr lang="en-US" altLang="zh-TW" dirty="0"/>
          </a:p>
          <a:p>
            <a:pPr marL="158750" indent="0">
              <a:buFontTx/>
              <a:buNone/>
            </a:pPr>
            <a:endParaRPr lang="en-US" altLang="zh-TW" dirty="0"/>
          </a:p>
          <a:p>
            <a:pPr marL="457200" indent="-298450">
              <a:buFontTx/>
              <a:buChar char="-"/>
            </a:pPr>
            <a:r>
              <a:rPr lang="zh-TW" altLang="en-US" dirty="0"/>
              <a:t>但是使用</a:t>
            </a:r>
            <a:r>
              <a:rPr lang="en-US" altLang="zh-TW" dirty="0"/>
              <a:t>user</a:t>
            </a:r>
            <a:r>
              <a:rPr lang="zh-TW" altLang="en-US" dirty="0"/>
              <a:t>和</a:t>
            </a:r>
            <a:r>
              <a:rPr lang="en-US" altLang="zh-TW" dirty="0"/>
              <a:t>item</a:t>
            </a:r>
            <a:r>
              <a:rPr lang="zh-TW" altLang="en-US" dirty="0"/>
              <a:t>有沒有互動來預測使用者的下一步 ，這個方法有缺點</a:t>
            </a:r>
            <a:endParaRPr lang="en-US" altLang="zh-TW" dirty="0"/>
          </a:p>
          <a:p>
            <a:pPr marL="914400" lvl="1" indent="-298450">
              <a:buFontTx/>
              <a:buChar char="-"/>
            </a:pPr>
            <a:r>
              <a:rPr lang="zh-TW" altLang="en-US" dirty="0"/>
              <a:t>用戶看完電影後，對於電影的評分，可以視為用戶跟電影的互動關係</a:t>
            </a:r>
            <a:endParaRPr lang="en-US" altLang="zh-TW" dirty="0"/>
          </a:p>
          <a:p>
            <a:pPr marL="914400" lvl="1" indent="-298450">
              <a:buFontTx/>
              <a:buChar char="-"/>
            </a:pPr>
            <a:r>
              <a:rPr lang="zh-TW" altLang="en-US" dirty="0"/>
              <a:t>但是這個表格不能得知每部電影之間的關聯性，因為每個</a:t>
            </a:r>
            <a:r>
              <a:rPr lang="en-US" altLang="zh-TW" dirty="0"/>
              <a:t>item</a:t>
            </a:r>
            <a:r>
              <a:rPr lang="zh-TW" altLang="en-US" dirty="0"/>
              <a:t>彼此互相獨立</a:t>
            </a:r>
            <a:endParaRPr lang="en-US" altLang="zh-TW" dirty="0"/>
          </a:p>
          <a:p>
            <a:pPr marL="914400" lvl="1" indent="-298450">
              <a:buFontTx/>
              <a:buChar char="-"/>
            </a:pPr>
            <a:r>
              <a:rPr lang="zh-TW" altLang="en-US" dirty="0"/>
              <a:t>匿名用戶去評分，但是推薦系統不知道這個匿名用戶是誰，還是無法推薦</a:t>
            </a:r>
            <a:endParaRPr lang="en-US" altLang="zh-TW" dirty="0"/>
          </a:p>
          <a:p>
            <a:pPr marL="158750" indent="0">
              <a:buFontTx/>
              <a:buNone/>
            </a:pPr>
            <a:endParaRPr lang="en-US" altLang="zh-TW" dirty="0"/>
          </a:p>
          <a:p>
            <a:pPr marL="158750" indent="0">
              <a:buFontTx/>
              <a:buNone/>
            </a:pPr>
            <a:endParaRPr lang="en-US" altLang="zh-TW" dirty="0"/>
          </a:p>
          <a:p>
            <a:pPr marL="158750" indent="0">
              <a:buFontTx/>
              <a:buNone/>
            </a:pPr>
            <a:r>
              <a:rPr lang="en-US" altLang="zh-TW" dirty="0"/>
              <a:t>===========================================</a:t>
            </a:r>
          </a:p>
          <a:p>
            <a:pPr marL="158750" indent="0">
              <a:buFontTx/>
              <a:buNone/>
            </a:pPr>
            <a:endParaRPr lang="en-US" altLang="zh-TW" dirty="0"/>
          </a:p>
          <a:p>
            <a:pPr marL="158750" indent="0">
              <a:buFontTx/>
              <a:buNone/>
            </a:pPr>
            <a:r>
              <a:rPr lang="en-US" altLang="zh-TW" dirty="0"/>
              <a:t>- </a:t>
            </a:r>
            <a:r>
              <a:rPr lang="zh-TW" altLang="en-US" dirty="0"/>
              <a:t>個性化推薦</a:t>
            </a:r>
            <a:r>
              <a:rPr lang="en-US" altLang="zh-TW" dirty="0"/>
              <a:t>: </a:t>
            </a:r>
            <a:r>
              <a:rPr lang="zh-TW" altLang="en-US" dirty="0"/>
              <a:t>不同用戶會收到不同的商品推薦</a:t>
            </a:r>
            <a:r>
              <a:rPr lang="en-US" altLang="zh-TW" dirty="0"/>
              <a:t>(</a:t>
            </a:r>
            <a:r>
              <a:rPr lang="zh-TW" altLang="en-US" dirty="0"/>
              <a:t>推薦系統最主要的目的是要做個性化的推薦</a:t>
            </a:r>
            <a:r>
              <a:rPr lang="en-US" altLang="zh-TW" dirty="0"/>
              <a:t>)</a:t>
            </a:r>
          </a:p>
          <a:p>
            <a:pPr marL="158750" indent="0">
              <a:buFontTx/>
              <a:buNone/>
            </a:pPr>
            <a:r>
              <a:rPr lang="en-US" altLang="zh-TW" dirty="0"/>
              <a:t>- </a:t>
            </a:r>
            <a:r>
              <a:rPr lang="zh-TW" altLang="en-US" dirty="0"/>
              <a:t>非個性化推薦 </a:t>
            </a:r>
            <a:r>
              <a:rPr lang="en-US" altLang="zh-TW" dirty="0"/>
              <a:t>: </a:t>
            </a:r>
            <a:r>
              <a:rPr lang="zh-TW" altLang="en-US" dirty="0"/>
              <a:t>例如書籍排行榜前</a:t>
            </a:r>
            <a:r>
              <a:rPr lang="en-US" altLang="zh-TW" dirty="0"/>
              <a:t>10</a:t>
            </a:r>
            <a:r>
              <a:rPr lang="zh-TW" altLang="en-US" dirty="0"/>
              <a:t>名推薦給所有使用者</a:t>
            </a:r>
            <a:endParaRPr lang="en-US" altLang="zh-TW" dirty="0"/>
          </a:p>
        </p:txBody>
      </p:sp>
    </p:spTree>
    <p:extLst>
      <p:ext uri="{BB962C8B-B14F-4D97-AF65-F5344CB8AC3E}">
        <p14:creationId xmlns:p14="http://schemas.microsoft.com/office/powerpoint/2010/main" val="1955639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926301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ac44562f48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ac44562f4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zh-TW" altLang="en-US" dirty="0"/>
              <a:t>提出了一種基於集群的元學習模型來解決冷啟動問題</a:t>
            </a:r>
          </a:p>
          <a:p>
            <a:r>
              <a:rPr lang="zh-TW" altLang="en-US" dirty="0"/>
              <a:t>透過</a:t>
            </a:r>
            <a:r>
              <a:rPr lang="en-US" altLang="zh-TW" dirty="0"/>
              <a:t>clustering</a:t>
            </a:r>
            <a:r>
              <a:rPr lang="zh-TW" altLang="en-US" dirty="0"/>
              <a:t>的方式將相似的會話進行參數共享</a:t>
            </a:r>
          </a:p>
          <a:p>
            <a:r>
              <a:rPr lang="zh-TW" altLang="en-US" dirty="0"/>
              <a:t>也用兩個</a:t>
            </a:r>
            <a:r>
              <a:rPr lang="en-US" altLang="zh-TW" dirty="0"/>
              <a:t>SAN</a:t>
            </a:r>
            <a:r>
              <a:rPr lang="zh-TW" altLang="en-US" dirty="0"/>
              <a:t>來分別獲得 </a:t>
            </a:r>
            <a:r>
              <a:rPr lang="en-US" altLang="zh-TW" dirty="0"/>
              <a:t>item level </a:t>
            </a:r>
            <a:r>
              <a:rPr lang="zh-TW" altLang="en-US" dirty="0"/>
              <a:t>和 </a:t>
            </a:r>
            <a:r>
              <a:rPr lang="en-US" altLang="zh-TW" dirty="0"/>
              <a:t>feature level</a:t>
            </a:r>
            <a:r>
              <a:rPr lang="zh-TW" altLang="en-US" dirty="0"/>
              <a:t>的表示法</a:t>
            </a:r>
          </a:p>
          <a:p>
            <a:r>
              <a:rPr lang="zh-TW" altLang="en-US" dirty="0"/>
              <a:t>用實驗證明在兩個公開資料集上</a:t>
            </a:r>
            <a:r>
              <a:rPr lang="en-US" altLang="zh-TW" dirty="0"/>
              <a:t>CBML</a:t>
            </a:r>
            <a:r>
              <a:rPr lang="zh-TW" altLang="en-US" dirty="0"/>
              <a:t>優於</a:t>
            </a:r>
            <a:r>
              <a:rPr lang="en-US" altLang="zh-TW" dirty="0"/>
              <a:t>SOTA</a:t>
            </a:r>
            <a:r>
              <a:rPr lang="zh-TW" altLang="en-US" dirty="0"/>
              <a:t>的方法</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62492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en-US" dirty="0"/>
              <a:t>造成冷啟動問題的原因</a:t>
            </a:r>
            <a:endParaRPr lang="en-US" altLang="zh-TW" dirty="0"/>
          </a:p>
          <a:p>
            <a:pPr lvl="1"/>
            <a:r>
              <a:rPr lang="zh-TW" altLang="en-US" dirty="0"/>
              <a:t>沒有足夠的資料可以對用戶進行可靠的推薦</a:t>
            </a:r>
            <a:endParaRPr lang="en-US" altLang="zh-TW" dirty="0"/>
          </a:p>
          <a:p>
            <a:pPr lvl="1"/>
            <a:endParaRPr lang="en-US" altLang="zh-TW" dirty="0"/>
          </a:p>
          <a:p>
            <a:pPr lvl="0"/>
            <a:r>
              <a:rPr lang="zh-TW" altLang="en-US" dirty="0"/>
              <a:t>冷啟動主要分為</a:t>
            </a:r>
            <a:r>
              <a:rPr lang="en-US" altLang="zh-TW" dirty="0"/>
              <a:t>3</a:t>
            </a:r>
            <a:r>
              <a:rPr lang="zh-TW" altLang="en-US" dirty="0"/>
              <a:t>類</a:t>
            </a:r>
            <a:endParaRPr lang="en-US" altLang="zh-TW" dirty="0"/>
          </a:p>
          <a:p>
            <a:pPr lvl="1"/>
            <a:r>
              <a:rPr lang="zh-TW" altLang="en-US" dirty="0"/>
              <a:t>用戶冷啟動 </a:t>
            </a:r>
            <a:r>
              <a:rPr lang="en-US" altLang="zh-TW" dirty="0"/>
              <a:t>:</a:t>
            </a:r>
            <a:r>
              <a:rPr lang="zh-TW" altLang="en-US" dirty="0"/>
              <a:t> 沒有用戶跟商品的互動資料</a:t>
            </a:r>
            <a:endParaRPr lang="en-US" altLang="zh-TW" dirty="0"/>
          </a:p>
          <a:p>
            <a:pPr lvl="1"/>
            <a:endParaRPr lang="zh-TW" altLang="en-US" dirty="0"/>
          </a:p>
        </p:txBody>
      </p:sp>
    </p:spTree>
    <p:extLst>
      <p:ext uri="{BB962C8B-B14F-4D97-AF65-F5344CB8AC3E}">
        <p14:creationId xmlns:p14="http://schemas.microsoft.com/office/powerpoint/2010/main" val="2985504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ac44562f48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ac44562f4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a:t>評估指標</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用</a:t>
            </a:r>
            <a:r>
              <a:rPr lang="en-US" altLang="zh-TW" dirty="0"/>
              <a:t>Hit rate </a:t>
            </a:r>
            <a:r>
              <a:rPr lang="zh-TW" altLang="en-US" dirty="0"/>
              <a:t>來評估在推薦序列中有沒有包含用戶真正點擊的</a:t>
            </a:r>
            <a:r>
              <a:rPr lang="en-US" altLang="zh-TW" dirty="0"/>
              <a:t>item</a:t>
            </a:r>
          </a:p>
          <a:p>
            <a:pPr marL="0" lvl="0" indent="0" algn="l" rtl="0">
              <a:spcBef>
                <a:spcPts val="0"/>
              </a:spcBef>
              <a:spcAft>
                <a:spcPts val="0"/>
              </a:spcAft>
              <a:buNone/>
            </a:pPr>
            <a:endParaRPr lang="en-US" altLang="zh-TW" dirty="0"/>
          </a:p>
          <a:p>
            <a:pPr marL="0" lvl="0" indent="0" algn="l" rtl="0">
              <a:spcBef>
                <a:spcPts val="0"/>
              </a:spcBef>
              <a:spcAft>
                <a:spcPts val="0"/>
              </a:spcAft>
              <a:buNone/>
            </a:pPr>
            <a:r>
              <a:rPr lang="en-US" dirty="0"/>
              <a:t>MRR </a:t>
            </a:r>
            <a:r>
              <a:rPr lang="zh-TW" altLang="en-US" dirty="0"/>
              <a:t>平均倒數排名</a:t>
            </a:r>
            <a:endParaRPr lang="en-US" altLang="zh-TW" dirty="0"/>
          </a:p>
          <a:p>
            <a:pPr marL="0" lvl="0" indent="0" algn="l" rtl="0">
              <a:spcBef>
                <a:spcPts val="0"/>
              </a:spcBef>
              <a:spcAft>
                <a:spcPts val="0"/>
              </a:spcAft>
              <a:buNone/>
            </a:pPr>
            <a:r>
              <a:rPr lang="zh-TW" altLang="en-US" dirty="0"/>
              <a:t>這個指標表示推薦系統找到的</a:t>
            </a:r>
            <a:r>
              <a:rPr lang="en-US" altLang="zh-TW" dirty="0"/>
              <a:t>item</a:t>
            </a:r>
            <a:r>
              <a:rPr lang="zh-TW" altLang="en-US" dirty="0"/>
              <a:t>是否排名在更前面，強調順序性，例如</a:t>
            </a:r>
            <a:r>
              <a:rPr lang="en-US" altLang="zh-TW" dirty="0"/>
              <a:t>google</a:t>
            </a:r>
            <a:r>
              <a:rPr lang="zh-TW" altLang="en-US" dirty="0"/>
              <a:t>搜尋的排列方式</a:t>
            </a:r>
            <a:endParaRPr lang="en-US" altLang="zh-TW" dirty="0"/>
          </a:p>
          <a:p>
            <a:pPr marL="0" lvl="0" indent="0" algn="l" rtl="0">
              <a:spcBef>
                <a:spcPts val="0"/>
              </a:spcBef>
              <a:spcAft>
                <a:spcPts val="0"/>
              </a:spcAft>
              <a:buNone/>
            </a:pPr>
            <a:r>
              <a:rPr lang="en-US" altLang="zh-TW" dirty="0"/>
              <a:t>N</a:t>
            </a:r>
            <a:r>
              <a:rPr lang="zh-TW" altLang="en-US" dirty="0"/>
              <a:t>表示推薦次數，</a:t>
            </a:r>
            <a:r>
              <a:rPr lang="en-US" altLang="zh-TW" dirty="0"/>
              <a:t>rank(t)</a:t>
            </a:r>
            <a:r>
              <a:rPr lang="zh-TW" altLang="en-US" dirty="0"/>
              <a:t>表示用戶真正想要的</a:t>
            </a:r>
            <a:r>
              <a:rPr lang="en-US" altLang="zh-TW" dirty="0"/>
              <a:t>item</a:t>
            </a:r>
            <a:r>
              <a:rPr lang="zh-TW" altLang="en-US" dirty="0"/>
              <a:t>在推薦列表中的排列位置，如果沒在列表中，則</a:t>
            </a:r>
            <a:r>
              <a:rPr lang="en-US" altLang="zh-TW" dirty="0"/>
              <a:t>rank(t)</a:t>
            </a:r>
            <a:r>
              <a:rPr lang="zh-TW" altLang="en-US" dirty="0"/>
              <a:t>為無窮大，</a:t>
            </a:r>
            <a:r>
              <a:rPr lang="en-US" altLang="zh-TW" dirty="0"/>
              <a:t>1/p</a:t>
            </a:r>
            <a:r>
              <a:rPr lang="zh-TW" altLang="en-US" dirty="0"/>
              <a:t>為</a:t>
            </a:r>
            <a:r>
              <a:rPr lang="en-US" altLang="zh-TW" dirty="0"/>
              <a:t>0</a:t>
            </a:r>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搜尋 </a:t>
            </a:r>
            <a:r>
              <a:rPr lang="en-US" altLang="zh-TW" dirty="0"/>
              <a:t>cat</a:t>
            </a:r>
            <a:r>
              <a:rPr lang="zh-TW" altLang="en-US" dirty="0"/>
              <a:t>、</a:t>
            </a:r>
            <a:r>
              <a:rPr lang="en-US" altLang="zh-TW" dirty="0"/>
              <a:t>torus</a:t>
            </a:r>
            <a:r>
              <a:rPr lang="zh-TW" altLang="en-US" dirty="0"/>
              <a:t>、</a:t>
            </a:r>
            <a:r>
              <a:rPr lang="en-US" altLang="zh-TW" dirty="0"/>
              <a:t>virus</a:t>
            </a:r>
            <a:r>
              <a:rPr lang="zh-TW" altLang="en-US" dirty="0"/>
              <a:t>，得到的排名是</a:t>
            </a:r>
            <a:r>
              <a:rPr lang="en-US" altLang="zh-TW" dirty="0"/>
              <a:t>3</a:t>
            </a:r>
            <a:r>
              <a:rPr lang="zh-TW" altLang="en-US" dirty="0"/>
              <a:t> </a:t>
            </a:r>
            <a:r>
              <a:rPr lang="en-US" altLang="zh-TW" dirty="0"/>
              <a:t>2</a:t>
            </a:r>
            <a:r>
              <a:rPr lang="zh-TW" altLang="en-US" dirty="0"/>
              <a:t> </a:t>
            </a:r>
            <a:r>
              <a:rPr lang="en-US" altLang="zh-TW" dirty="0"/>
              <a:t>1</a:t>
            </a:r>
            <a:r>
              <a:rPr lang="zh-TW" altLang="en-US" dirty="0"/>
              <a:t> ，因此得分為</a:t>
            </a:r>
            <a:r>
              <a:rPr lang="en-US" altLang="zh-TW" dirty="0"/>
              <a:t>1/3</a:t>
            </a:r>
            <a:r>
              <a:rPr lang="zh-TW" altLang="en-US" dirty="0"/>
              <a:t>、</a:t>
            </a:r>
            <a:r>
              <a:rPr lang="en-US" altLang="zh-TW" dirty="0"/>
              <a:t>1/2</a:t>
            </a:r>
            <a:r>
              <a:rPr lang="zh-TW" altLang="en-US" dirty="0"/>
              <a:t>、</a:t>
            </a:r>
            <a:r>
              <a:rPr lang="en-US" altLang="zh-TW" dirty="0"/>
              <a:t>1</a:t>
            </a:r>
          </a:p>
          <a:p>
            <a:pPr marL="0" lvl="0" indent="0" algn="l" rtl="0">
              <a:spcBef>
                <a:spcPts val="0"/>
              </a:spcBef>
              <a:spcAft>
                <a:spcPts val="0"/>
              </a:spcAft>
              <a:buNone/>
            </a:pP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21043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TW" altLang="en-US" dirty="0"/>
              <a:t>為了解決這個問題，會話推薦被提出來。</a:t>
            </a:r>
            <a:endParaRPr lang="en-US" altLang="zh-TW"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ltLang="zh-TW"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TW" altLang="en-US" dirty="0"/>
              <a:t>會話是包含了用戶和商品互動的序列，例如</a:t>
            </a:r>
            <a:endParaRPr lang="en-US" altLang="zh-TW" dirty="0"/>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TW" altLang="en-US" dirty="0"/>
              <a:t>一段時間內</a:t>
            </a:r>
            <a:r>
              <a:rPr lang="en-US" altLang="zh-TW" sz="1100" dirty="0">
                <a:solidFill>
                  <a:srgbClr val="666666"/>
                </a:solidFill>
                <a:latin typeface="Open Sans" panose="02020500000000000000" charset="0"/>
                <a:ea typeface="Open Sans" panose="02020500000000000000" charset="0"/>
                <a:cs typeface="Open Sans" panose="02020500000000000000" charset="0"/>
              </a:rPr>
              <a:t>(several minutes to several hours)</a:t>
            </a:r>
            <a:r>
              <a:rPr lang="zh-TW" altLang="en-US" dirty="0"/>
              <a:t>用戶購買的商品</a:t>
            </a:r>
            <a:endParaRPr lang="en-US" altLang="zh-TW"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TW"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ltLang="zh-TW"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TW" altLang="en-US" dirty="0"/>
              <a:t>使用會話推薦的原因</a:t>
            </a:r>
            <a:endParaRPr lang="en-US" altLang="zh-TW" dirty="0"/>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TW" altLang="en-US" dirty="0"/>
              <a:t>即使是匿名用戶，也可以提供推薦。</a:t>
            </a:r>
            <a:endParaRPr lang="en-US" altLang="zh-TW" dirty="0"/>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TW" altLang="en-US" dirty="0"/>
              <a:t>用戶的偏好會隨著時間的推移而改變，例如，在購物網站找了很多不同品牌、不同賣家的咖啡機</a:t>
            </a:r>
            <a:endParaRPr lang="en-US" altLang="zh-TW"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TW" altLang="en-US" dirty="0"/>
              <a:t>推薦系統的目標是</a:t>
            </a:r>
            <a:endParaRPr lang="en-US" altLang="zh-TW" dirty="0"/>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TW" altLang="en-US" dirty="0"/>
              <a:t>根據用戶在目前會話的歷史行為序列去預測用戶的下一個行為，例如  推薦跟咖啡機有關的產品</a:t>
            </a:r>
            <a:endParaRPr lang="en-US" altLang="zh-TW"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TW"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TW" altLang="en-US" dirty="0"/>
              <a:t>但是，有些用戶是匿名的，他們在會話中與商品的互動很少，導致推薦的效果不好，會產生冷啟動問題，也就是這篇論文想要解決的問題</a:t>
            </a:r>
            <a:endParaRPr lang="en-US" altLang="zh-TW"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TW"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dirty="0"/>
              <a: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TW"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TW"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tLang="zh-TW" dirty="0"/>
          </a:p>
          <a:p>
            <a:r>
              <a:rPr lang="zh-TW" altLang="en-US" dirty="0"/>
              <a:t>使用基於會話的推薦，是使用短期或長期的歷史資料來預測用戶可能點選的下一樣商品，但是對於沒有歷史資料或與商品互動較少的匿名用戶，會產生冷啟動問題</a:t>
            </a:r>
            <a:endParaRPr lang="en-US" altLang="zh-TW" dirty="0"/>
          </a:p>
          <a:p>
            <a:endParaRPr lang="en-US" altLang="zh-TW"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TW" dirty="0"/>
              <a:t>Ref:</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TW" dirty="0"/>
              <a:t>https://www.twblogs.net/a/5cfefa73bd9eee14029f568a</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TW" dirty="0"/>
              <a:t>https://www.twblogs.net/a/5eecc68933e47b02063c2a4c</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ltLang="zh-TW" dirty="0"/>
          </a:p>
        </p:txBody>
      </p:sp>
    </p:spTree>
    <p:extLst>
      <p:ext uri="{BB962C8B-B14F-4D97-AF65-F5344CB8AC3E}">
        <p14:creationId xmlns:p14="http://schemas.microsoft.com/office/powerpoint/2010/main" val="99789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en-US" dirty="0"/>
              <a:t>使用 </a:t>
            </a:r>
            <a:r>
              <a:rPr lang="en-US" altLang="zh-TW" dirty="0"/>
              <a:t>meta learning</a:t>
            </a:r>
            <a:r>
              <a:rPr lang="zh-TW" altLang="en-US" dirty="0"/>
              <a:t>的方法來緩解冷啟動是近年來熱門的研究之一，</a:t>
            </a:r>
            <a:endParaRPr lang="en-US" altLang="zh-TW" dirty="0"/>
          </a:p>
          <a:p>
            <a:endParaRPr lang="en-US" altLang="zh-TW" dirty="0"/>
          </a:p>
          <a:p>
            <a:endParaRPr lang="en-US" altLang="zh-TW"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ltLang="zh-TW" dirty="0"/>
              <a:t>Machine learning</a:t>
            </a:r>
          </a:p>
          <a:p>
            <a:pPr lvl="1"/>
            <a:r>
              <a:rPr lang="zh-TW" altLang="en-US" dirty="0"/>
              <a:t>目標</a:t>
            </a:r>
            <a:endParaRPr lang="en-US" altLang="zh-TW" dirty="0"/>
          </a:p>
          <a:p>
            <a:pPr marL="1371600" marR="0" lvl="2"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TW" altLang="en-US" dirty="0"/>
              <a:t>根據資料找出一個分類器的能力</a:t>
            </a:r>
            <a:endParaRPr lang="en-US" altLang="zh-TW" dirty="0"/>
          </a:p>
          <a:p>
            <a:pPr lvl="2"/>
            <a:r>
              <a:rPr lang="zh-TW" altLang="en-US" dirty="0"/>
              <a:t>丟一張圖片，希望能得到這張圖片的正確答案</a:t>
            </a:r>
            <a:endParaRPr lang="en-US" altLang="zh-TW" dirty="0"/>
          </a:p>
          <a:p>
            <a:pPr lvl="0"/>
            <a:r>
              <a:rPr lang="en-US" altLang="zh-TW" dirty="0"/>
              <a:t>Meta learning</a:t>
            </a:r>
          </a:p>
          <a:p>
            <a:pPr lvl="1"/>
            <a:r>
              <a:rPr lang="zh-TW" altLang="en-US" dirty="0"/>
              <a:t>目標</a:t>
            </a:r>
            <a:endParaRPr lang="en-US" altLang="zh-TW" dirty="0"/>
          </a:p>
          <a:p>
            <a:pPr lvl="2"/>
            <a:r>
              <a:rPr lang="zh-TW" altLang="en-US" dirty="0"/>
              <a:t>給一堆圖片，希望能得到能一個分辨這些圖片的分類器</a:t>
            </a:r>
            <a:endParaRPr lang="en-US" altLang="zh-TW" dirty="0"/>
          </a:p>
          <a:p>
            <a:pPr lvl="2"/>
            <a:r>
              <a:rPr lang="zh-TW" altLang="en-US" dirty="0"/>
              <a:t>這個分類器能夠去做</a:t>
            </a:r>
            <a:r>
              <a:rPr lang="en-US" altLang="zh-TW" dirty="0"/>
              <a:t>machine learning</a:t>
            </a:r>
            <a:r>
              <a:rPr lang="zh-TW" altLang="en-US" dirty="0"/>
              <a:t>分類器</a:t>
            </a:r>
            <a:r>
              <a:rPr lang="en-US" altLang="zh-TW" dirty="0"/>
              <a:t>(</a:t>
            </a:r>
            <a:r>
              <a:rPr lang="zh-TW" altLang="en-US" dirty="0"/>
              <a:t>上方</a:t>
            </a:r>
            <a:r>
              <a:rPr lang="en-US" altLang="zh-TW" dirty="0"/>
              <a:t>)</a:t>
            </a:r>
            <a:r>
              <a:rPr lang="zh-TW" altLang="en-US" dirty="0"/>
              <a:t>能做的事情</a:t>
            </a:r>
            <a:endParaRPr lang="en-US" altLang="zh-TW" dirty="0"/>
          </a:p>
          <a:p>
            <a:pPr lvl="0"/>
            <a:endParaRPr lang="en-US" altLang="zh-TW" dirty="0"/>
          </a:p>
        </p:txBody>
      </p:sp>
    </p:spTree>
    <p:extLst>
      <p:ext uri="{BB962C8B-B14F-4D97-AF65-F5344CB8AC3E}">
        <p14:creationId xmlns:p14="http://schemas.microsoft.com/office/powerpoint/2010/main" val="426453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TW" altLang="en-US" dirty="0"/>
              <a:t>有哪些東西是希望機器自己學出來的，例如學習率、初始參數</a:t>
            </a:r>
            <a:r>
              <a:rPr lang="en-US" altLang="zh-TW" dirty="0"/>
              <a:t>…</a:t>
            </a:r>
            <a:r>
              <a:rPr lang="zh-TW" altLang="en-US" dirty="0"/>
              <a:t> 這些統稱為</a:t>
            </a:r>
            <a:r>
              <a:rPr lang="en-US" altLang="zh-TW" dirty="0"/>
              <a:t>phi</a:t>
            </a:r>
            <a:r>
              <a:rPr lang="zh-TW" altLang="en-US" dirty="0"/>
              <a:t>，是一個可以被學習的參數</a:t>
            </a:r>
            <a:endParaRPr lang="en-US" altLang="zh-TW"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altLang="zh-TW"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zh-TW" altLang="en-US" dirty="0"/>
              <a:t>目標是得到一個</a:t>
            </a:r>
            <a:r>
              <a:rPr lang="en-US" altLang="zh-TW" dirty="0"/>
              <a:t>learning algorithm</a:t>
            </a:r>
          </a:p>
          <a:p>
            <a:pPr lvl="0"/>
            <a:endParaRPr lang="en-US" altLang="zh-TW" dirty="0"/>
          </a:p>
          <a:p>
            <a:pPr lvl="0"/>
            <a:r>
              <a:rPr lang="en-US" altLang="zh-TW" dirty="0"/>
              <a:t>1. </a:t>
            </a:r>
            <a:r>
              <a:rPr lang="zh-TW" altLang="en-US" dirty="0"/>
              <a:t>大</a:t>
            </a:r>
            <a:r>
              <a:rPr lang="en-US" altLang="zh-TW" dirty="0"/>
              <a:t>F</a:t>
            </a:r>
            <a:r>
              <a:rPr lang="zh-TW" altLang="en-US" dirty="0"/>
              <a:t>是人訂的，可以從訓練任務中，學出一個 </a:t>
            </a:r>
            <a:r>
              <a:rPr lang="en-US" altLang="zh-TW" dirty="0" err="1"/>
              <a:t>F_phi</a:t>
            </a:r>
            <a:r>
              <a:rPr lang="zh-TW" altLang="en-US" dirty="0"/>
              <a:t>，這個</a:t>
            </a:r>
            <a:r>
              <a:rPr lang="en-US" altLang="zh-TW" dirty="0" err="1"/>
              <a:t>F_phi</a:t>
            </a:r>
            <a:r>
              <a:rPr lang="zh-TW" altLang="en-US" dirty="0"/>
              <a:t>學會如何分辨蘋果和橘子、腳特車跟汽車這兩個任務的知識，現在要來測試他學會了多少</a:t>
            </a:r>
            <a:endParaRPr lang="en-US" altLang="zh-TW" dirty="0"/>
          </a:p>
          <a:p>
            <a:pPr lvl="0"/>
            <a:r>
              <a:rPr lang="en-US" altLang="zh-TW" dirty="0"/>
              <a:t>2.</a:t>
            </a:r>
            <a:r>
              <a:rPr lang="zh-TW" altLang="en-US" dirty="0"/>
              <a:t> </a:t>
            </a:r>
            <a:r>
              <a:rPr lang="en-US" altLang="zh-TW" dirty="0" err="1"/>
              <a:t>F_phi</a:t>
            </a:r>
            <a:r>
              <a:rPr lang="zh-TW" altLang="en-US" dirty="0"/>
              <a:t>在</a:t>
            </a:r>
            <a:r>
              <a:rPr lang="en-US" altLang="zh-TW" dirty="0"/>
              <a:t>task1</a:t>
            </a:r>
            <a:r>
              <a:rPr lang="zh-TW" altLang="en-US" dirty="0"/>
              <a:t>中會學到的一個分類器</a:t>
            </a:r>
            <a:r>
              <a:rPr lang="en-US" altLang="zh-TW" dirty="0"/>
              <a:t>F_theta1</a:t>
            </a:r>
            <a:r>
              <a:rPr lang="zh-TW" altLang="en-US" dirty="0"/>
              <a:t>，用訓練任務中的測試資料去測試</a:t>
            </a:r>
            <a:r>
              <a:rPr lang="en-US" altLang="zh-TW" dirty="0"/>
              <a:t>F_theta1</a:t>
            </a:r>
            <a:r>
              <a:rPr lang="zh-TW" altLang="en-US" dirty="0"/>
              <a:t>，可以知道</a:t>
            </a:r>
            <a:r>
              <a:rPr lang="en-US" altLang="zh-TW" dirty="0" err="1"/>
              <a:t>F_phi</a:t>
            </a:r>
            <a:r>
              <a:rPr lang="zh-TW" altLang="en-US" dirty="0"/>
              <a:t>在</a:t>
            </a:r>
            <a:r>
              <a:rPr lang="en-US" altLang="zh-TW" dirty="0"/>
              <a:t>task1</a:t>
            </a:r>
            <a:r>
              <a:rPr lang="zh-TW" altLang="en-US" dirty="0"/>
              <a:t>中學到多少，最後會得到一個</a:t>
            </a:r>
            <a:r>
              <a:rPr lang="en-US" altLang="zh-TW" dirty="0"/>
              <a:t>loss</a:t>
            </a:r>
            <a:r>
              <a:rPr lang="zh-TW" altLang="en-US" dirty="0"/>
              <a:t>，</a:t>
            </a:r>
            <a:r>
              <a:rPr lang="en-US" altLang="zh-TW" dirty="0"/>
              <a:t>loss</a:t>
            </a:r>
            <a:r>
              <a:rPr lang="zh-TW" altLang="en-US" dirty="0"/>
              <a:t>越小，表示</a:t>
            </a:r>
            <a:r>
              <a:rPr lang="en-US" altLang="zh-TW" dirty="0"/>
              <a:t>F_theta1</a:t>
            </a:r>
            <a:r>
              <a:rPr lang="zh-TW" altLang="en-US" dirty="0"/>
              <a:t>的表現很好，也表示</a:t>
            </a:r>
            <a:r>
              <a:rPr lang="en-US" altLang="zh-TW" dirty="0" err="1"/>
              <a:t>F_phi</a:t>
            </a:r>
            <a:r>
              <a:rPr lang="zh-TW" altLang="en-US" dirty="0"/>
              <a:t>學得很好</a:t>
            </a:r>
            <a:endParaRPr lang="en-US" altLang="zh-TW" dirty="0"/>
          </a:p>
          <a:p>
            <a:pPr lvl="0"/>
            <a:r>
              <a:rPr lang="en-US" altLang="zh-TW" dirty="0"/>
              <a:t>3.</a:t>
            </a:r>
            <a:r>
              <a:rPr lang="zh-TW" altLang="en-US" dirty="0"/>
              <a:t> 把所有的</a:t>
            </a:r>
            <a:r>
              <a:rPr lang="en-US" altLang="zh-TW" dirty="0"/>
              <a:t>loss</a:t>
            </a:r>
            <a:r>
              <a:rPr lang="zh-TW" altLang="en-US" dirty="0"/>
              <a:t>加起來，會得到一個</a:t>
            </a:r>
            <a:r>
              <a:rPr lang="en-US" altLang="zh-TW" dirty="0"/>
              <a:t>L(phi)</a:t>
            </a:r>
            <a:r>
              <a:rPr lang="zh-TW" altLang="en-US" dirty="0"/>
              <a:t>，表示</a:t>
            </a:r>
            <a:r>
              <a:rPr lang="en-US" altLang="zh-TW" dirty="0" err="1"/>
              <a:t>F_phi</a:t>
            </a:r>
            <a:r>
              <a:rPr lang="zh-TW" altLang="en-US" dirty="0"/>
              <a:t>學習過程中遇到的所有錯誤。</a:t>
            </a:r>
            <a:endParaRPr lang="en-US" altLang="zh-TW" dirty="0"/>
          </a:p>
          <a:p>
            <a:pPr lvl="0"/>
            <a:r>
              <a:rPr lang="en-US" altLang="zh-TW" dirty="0"/>
              <a:t>4.</a:t>
            </a:r>
            <a:r>
              <a:rPr lang="zh-TW" altLang="en-US" dirty="0"/>
              <a:t> 接下來要去訂正</a:t>
            </a:r>
            <a:r>
              <a:rPr lang="en-US" altLang="zh-TW" dirty="0" err="1"/>
              <a:t>F_phi</a:t>
            </a:r>
            <a:r>
              <a:rPr lang="zh-TW" altLang="en-US" dirty="0"/>
              <a:t>在學習過程中的錯誤，反覆的從第一步驟開始訓練，直到</a:t>
            </a:r>
            <a:r>
              <a:rPr lang="en-US" altLang="zh-TW" dirty="0" err="1"/>
              <a:t>F_phi</a:t>
            </a:r>
            <a:r>
              <a:rPr lang="zh-TW" altLang="en-US" dirty="0"/>
              <a:t>對於整體任務的</a:t>
            </a:r>
            <a:r>
              <a:rPr lang="en-US" altLang="zh-TW" dirty="0"/>
              <a:t>loss</a:t>
            </a:r>
            <a:r>
              <a:rPr lang="zh-TW" altLang="en-US" dirty="0"/>
              <a:t>達到最小，此時會得到一個</a:t>
            </a:r>
            <a:r>
              <a:rPr lang="en-US" altLang="zh-TW" dirty="0"/>
              <a:t>phi_*</a:t>
            </a:r>
            <a:r>
              <a:rPr lang="zh-TW" altLang="en-US" dirty="0"/>
              <a:t>，表示</a:t>
            </a:r>
            <a:r>
              <a:rPr lang="en-US" altLang="zh-TW" dirty="0" err="1"/>
              <a:t>F_phi</a:t>
            </a:r>
            <a:r>
              <a:rPr lang="zh-TW" altLang="en-US" dirty="0"/>
              <a:t>已經學習到各個任務的知識</a:t>
            </a:r>
            <a:endParaRPr lang="en-US" altLang="zh-TW" dirty="0"/>
          </a:p>
          <a:p>
            <a:pPr lvl="0"/>
            <a:r>
              <a:rPr lang="en-US" altLang="zh-TW" dirty="0"/>
              <a:t>5. </a:t>
            </a:r>
            <a:r>
              <a:rPr lang="zh-TW" altLang="en-US" dirty="0"/>
              <a:t>現在的</a:t>
            </a:r>
            <a:r>
              <a:rPr lang="en-US" altLang="zh-TW" dirty="0"/>
              <a:t>learning algorithm</a:t>
            </a:r>
            <a:r>
              <a:rPr lang="zh-TW" altLang="en-US" dirty="0"/>
              <a:t>使用的是最好的</a:t>
            </a:r>
            <a:r>
              <a:rPr lang="en-US" altLang="zh-TW" dirty="0"/>
              <a:t>phi_*</a:t>
            </a:r>
            <a:r>
              <a:rPr lang="zh-TW" altLang="en-US" dirty="0"/>
              <a:t>，也就是所有任務幾乎都學會了</a:t>
            </a:r>
            <a:endParaRPr lang="en-US" altLang="zh-TW" dirty="0"/>
          </a:p>
          <a:p>
            <a:pPr lvl="0"/>
            <a:r>
              <a:rPr lang="en-US" altLang="zh-TW" dirty="0"/>
              <a:t>6.</a:t>
            </a:r>
            <a:r>
              <a:rPr lang="zh-TW" altLang="en-US" dirty="0"/>
              <a:t> 當有一個新任務進來時，透過已經學習好的</a:t>
            </a:r>
            <a:r>
              <a:rPr lang="en-US" altLang="zh-TW" dirty="0" err="1"/>
              <a:t>F_phi_star</a:t>
            </a:r>
            <a:r>
              <a:rPr lang="zh-TW" altLang="en-US" dirty="0"/>
              <a:t>，可以很快的適應新的任務，找出一個適合這個新任務的分類器</a:t>
            </a:r>
            <a:endParaRPr lang="en-US" altLang="zh-TW" dirty="0"/>
          </a:p>
          <a:p>
            <a:pPr lvl="0"/>
            <a:r>
              <a:rPr lang="en-US" altLang="zh-TW" dirty="0"/>
              <a:t>7.</a:t>
            </a:r>
            <a:r>
              <a:rPr lang="zh-TW" altLang="en-US" dirty="0"/>
              <a:t> 用這個學出來的分類器就可以針對這個新任務提供輸出結果</a:t>
            </a:r>
            <a:endParaRPr lang="en-US" altLang="zh-TW" dirty="0"/>
          </a:p>
          <a:p>
            <a:pPr lvl="0"/>
            <a:endParaRPr lang="en-US" altLang="zh-TW" dirty="0"/>
          </a:p>
          <a:p>
            <a:pPr marL="158750" lvl="0" indent="0">
              <a:buNone/>
            </a:pPr>
            <a:endParaRPr lang="en-US" altLang="zh-TW" dirty="0"/>
          </a:p>
          <a:p>
            <a:pPr lvl="0"/>
            <a:r>
              <a:rPr lang="zh-TW" altLang="en-US" dirty="0"/>
              <a:t>因為</a:t>
            </a:r>
            <a:r>
              <a:rPr lang="en-US" altLang="zh-TW" dirty="0" err="1"/>
              <a:t>F_phi</a:t>
            </a:r>
            <a:r>
              <a:rPr lang="en-US" altLang="zh-TW" dirty="0"/>
              <a:t>_*</a:t>
            </a:r>
            <a:r>
              <a:rPr lang="zh-TW" altLang="en-US" dirty="0"/>
              <a:t> 是已經訓練好的</a:t>
            </a:r>
            <a:r>
              <a:rPr lang="en-US" altLang="zh-TW" dirty="0"/>
              <a:t>learning algorithm</a:t>
            </a:r>
            <a:r>
              <a:rPr lang="zh-TW" altLang="en-US" dirty="0"/>
              <a:t>，當匿名會話進來時，可以共享全域參數</a:t>
            </a:r>
            <a:r>
              <a:rPr lang="en-US" altLang="zh-TW" dirty="0"/>
              <a:t>phi</a:t>
            </a:r>
            <a:r>
              <a:rPr lang="zh-TW" altLang="en-US" dirty="0"/>
              <a:t>，讓匿名會話也能快速得到較好的初始參數，因此得以緩解冷啟動問題</a:t>
            </a:r>
            <a:endParaRPr lang="en-US" altLang="zh-TW" dirty="0"/>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zh-TW" altLang="en-US" dirty="0"/>
          </a:p>
          <a:p>
            <a:endParaRPr lang="en-US" altLang="zh-TW" dirty="0"/>
          </a:p>
          <a:p>
            <a:endParaRPr lang="en-US" altLang="zh-TW" dirty="0"/>
          </a:p>
          <a:p>
            <a:pPr marL="158750" indent="0">
              <a:buNone/>
            </a:pPr>
            <a:endParaRPr lang="en-US" altLang="zh-TW" dirty="0"/>
          </a:p>
        </p:txBody>
      </p:sp>
    </p:spTree>
    <p:extLst>
      <p:ext uri="{BB962C8B-B14F-4D97-AF65-F5344CB8AC3E}">
        <p14:creationId xmlns:p14="http://schemas.microsoft.com/office/powerpoint/2010/main" val="40892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457200" indent="-298450"/>
            <a:r>
              <a:rPr lang="zh-TW" altLang="en-US" dirty="0"/>
              <a:t>這篇論文的出發點是希望能動態收集用戶的資料，用來預測用戶的下一步，例如點選商品頁面、把商品加入購物清單等動作，而不是被動的等待用戶去評分或是等用戶出現購買行為，因此使用基於會話的方式來做用戶短期的行為跟蹤</a:t>
            </a:r>
            <a:endParaRPr lang="en-US" altLang="zh-TW" dirty="0"/>
          </a:p>
          <a:p>
            <a:pPr marL="457200" indent="-298450"/>
            <a:r>
              <a:rPr lang="zh-TW" altLang="en-US" dirty="0"/>
              <a:t>在購買商品前，用戶通常不登入購物網站，因此對於推薦系統來說，沒有該用戶的歷史資料可以做個性化推薦，因此使用</a:t>
            </a:r>
            <a:r>
              <a:rPr lang="en-US" altLang="zh-TW" dirty="0"/>
              <a:t>meta learning</a:t>
            </a:r>
            <a:r>
              <a:rPr lang="zh-TW" altLang="en-US" dirty="0"/>
              <a:t>的方式做改善</a:t>
            </a:r>
            <a:endParaRPr lang="en-US" altLang="zh-TW" dirty="0"/>
          </a:p>
          <a:p>
            <a:pPr marL="457200" indent="-298450"/>
            <a:r>
              <a:rPr lang="en-US" altLang="zh-TW" dirty="0"/>
              <a:t>(</a:t>
            </a:r>
            <a:r>
              <a:rPr lang="zh-TW" altLang="en-US" dirty="0"/>
              <a:t>紅字為這篇論文提出</a:t>
            </a:r>
            <a:r>
              <a:rPr lang="en-US" altLang="zh-TW" dirty="0"/>
              <a:t>)</a:t>
            </a:r>
          </a:p>
          <a:p>
            <a:pPr marL="914400" lvl="1" indent="-298450"/>
            <a:r>
              <a:rPr lang="zh-TW" altLang="en-US" dirty="0"/>
              <a:t>這篇論文發現，匿名用戶在會話中與商品互動很少，因此所有會話共享全域參數不適合有冷啟動的會話推薦</a:t>
            </a:r>
            <a:endParaRPr lang="en-US" altLang="zh-TW" dirty="0"/>
          </a:p>
          <a:p>
            <a:pPr marL="457200" lvl="0" indent="-298450"/>
            <a:endParaRPr lang="en-US" altLang="zh-TW" dirty="0"/>
          </a:p>
          <a:p>
            <a:pPr marL="457200" lvl="0" indent="-298450"/>
            <a:endParaRPr lang="en-US" altLang="zh-TW" dirty="0"/>
          </a:p>
          <a:p>
            <a:pPr marL="457200" lvl="0" indent="-298450"/>
            <a:r>
              <a:rPr lang="zh-TW" altLang="en-US" dirty="0"/>
              <a:t>為了解決冷啟動會話共享全域參數的問題，作者提出將相似的會話分派到同一個集群中，因為相似的會話有相似的偏好</a:t>
            </a:r>
            <a:endParaRPr lang="en-US" altLang="zh-TW" dirty="0"/>
          </a:p>
          <a:p>
            <a:pPr marL="457200" lvl="0" indent="-298450"/>
            <a:r>
              <a:rPr lang="zh-TW" altLang="en-US" dirty="0"/>
              <a:t>作者也發現近年來的研究都只專注在商品層面，而沒有關注商品的特徵，例如商品種類、商品賣家等資訊</a:t>
            </a:r>
            <a:endParaRPr lang="en-US" altLang="zh-TW" dirty="0"/>
          </a:p>
          <a:p>
            <a:pPr marL="457200" lvl="0" indent="-298450"/>
            <a:endParaRPr lang="en-US" altLang="zh-TW" dirty="0"/>
          </a:p>
          <a:p>
            <a:pPr marL="457200" lvl="0" indent="-298450"/>
            <a:r>
              <a:rPr lang="zh-TW" altLang="en-US" dirty="0"/>
              <a:t>最後，作者把上述兩個解決方法融合在一起，就產生這篇</a:t>
            </a:r>
            <a:r>
              <a:rPr lang="en-US" altLang="zh-TW" dirty="0"/>
              <a:t>CBML</a:t>
            </a:r>
          </a:p>
          <a:p>
            <a:pPr marL="158750" indent="0">
              <a:buNone/>
            </a:pPr>
            <a:endParaRPr lang="en-US" altLang="zh-TW" dirty="0"/>
          </a:p>
        </p:txBody>
      </p:sp>
    </p:spTree>
    <p:extLst>
      <p:ext uri="{BB962C8B-B14F-4D97-AF65-F5344CB8AC3E}">
        <p14:creationId xmlns:p14="http://schemas.microsoft.com/office/powerpoint/2010/main" val="1771871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185269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t>模型的</a:t>
                </a:r>
                <a:r>
                  <a:rPr lang="en-US" altLang="zh-TW" dirty="0"/>
                  <a:t>input</a:t>
                </a:r>
              </a:p>
              <a:p>
                <a:pPr lvl="1"/>
                <a:r>
                  <a:rPr lang="en-US" altLang="zh-TW" dirty="0"/>
                  <a:t>Anonymous sessions : </a:t>
                </a:r>
                <a14:m>
                  <m:oMath xmlns:m="http://schemas.openxmlformats.org/officeDocument/2006/math">
                    <m:r>
                      <m:rPr>
                        <m:sty m:val="p"/>
                      </m:rPr>
                      <a:rPr lang="en-US" altLang="zh-TW" dirty="0">
                        <a:solidFill>
                          <a:srgbClr val="666666"/>
                        </a:solidFill>
                        <a:latin typeface="Cambria Math" panose="02040503050406030204" pitchFamily="18" charset="0"/>
                        <a:sym typeface="Barlow Semi Condensed Medium"/>
                      </a:rPr>
                      <m:t>U</m:t>
                    </m:r>
                  </m:oMath>
                </a14:m>
                <a:r>
                  <a:rPr lang="zh-TW" altLang="en-US" dirty="0"/>
                  <a:t> 是所有會話的集合，屬於 </a:t>
                </a:r>
                <a:r>
                  <a:rPr lang="en-US" altLang="zh-TW" dirty="0"/>
                  <a:t>session level</a:t>
                </a:r>
                <a:r>
                  <a:rPr lang="zh-TW" altLang="en-US" dirty="0"/>
                  <a:t>，裡面包含很多</a:t>
                </a:r>
                <a:r>
                  <a:rPr lang="en-US" altLang="zh-TW" dirty="0"/>
                  <a:t>session</a:t>
                </a:r>
              </a:p>
              <a:p>
                <a:pPr lvl="1"/>
                <a:r>
                  <a:rPr lang="zh-TW" altLang="en-US" dirty="0"/>
                  <a:t>一個</a:t>
                </a:r>
                <a:r>
                  <a:rPr lang="en-US" altLang="zh-TW" dirty="0"/>
                  <a:t>session</a:t>
                </a:r>
                <a:r>
                  <a:rPr lang="zh-TW" altLang="en-US" dirty="0"/>
                  <a:t> </a:t>
                </a:r>
                <a:r>
                  <a:rPr lang="en-US" altLang="zh-TW" dirty="0" err="1"/>
                  <a:t>ui</a:t>
                </a:r>
                <a:r>
                  <a:rPr lang="zh-TW" altLang="en-US" dirty="0"/>
                  <a:t> 裡面包含很多商品，</a:t>
                </a:r>
                <a:r>
                  <a:rPr lang="en-US" altLang="zh-TW" dirty="0"/>
                  <a:t>x1,x2</a:t>
                </a:r>
                <a:r>
                  <a:rPr lang="zh-TW" altLang="en-US" dirty="0"/>
                  <a:t>這些是在某一個時間下，用戶選擇</a:t>
                </a:r>
                <a:r>
                  <a:rPr lang="en-US" altLang="zh-TW" dirty="0"/>
                  <a:t>items</a:t>
                </a:r>
                <a:r>
                  <a:rPr lang="zh-TW" altLang="en-US" dirty="0"/>
                  <a:t> </a:t>
                </a:r>
                <a:r>
                  <a:rPr lang="en-US" altLang="zh-TW" dirty="0"/>
                  <a:t>V</a:t>
                </a:r>
                <a:r>
                  <a:rPr lang="zh-TW" altLang="en-US" dirty="0"/>
                  <a:t>中的某一個商品的結果，這些屬於 </a:t>
                </a:r>
                <a:r>
                  <a:rPr lang="en-US" altLang="zh-TW" dirty="0"/>
                  <a:t>item level</a:t>
                </a:r>
                <a:r>
                  <a:rPr lang="zh-TW" altLang="en-US" dirty="0"/>
                  <a:t>，</a:t>
                </a:r>
                <a:endParaRPr lang="en-US" altLang="zh-TW" dirty="0"/>
              </a:p>
              <a:p>
                <a:pPr lvl="1"/>
                <a:r>
                  <a:rPr lang="zh-TW" altLang="en-US" dirty="0"/>
                  <a:t>每一個商品都有屬於自己的特徵，例如</a:t>
                </a:r>
                <a:r>
                  <a:rPr lang="en-US" altLang="zh-TW" dirty="0" err="1"/>
                  <a:t>iphone</a:t>
                </a:r>
                <a:r>
                  <a:rPr lang="zh-TW" altLang="en-US" dirty="0"/>
                  <a:t>的類別是手機，品牌是蘋果，在這篇論文中使用的商品特徵是 商品的類別、品牌、賣家</a:t>
                </a:r>
                <a:endParaRPr lang="en-US" altLang="zh-TW" dirty="0"/>
              </a:p>
              <a:p>
                <a:pPr marL="158750" indent="0">
                  <a:buNone/>
                </a:pPr>
                <a:endParaRPr lang="en-US" altLang="zh-TW" dirty="0"/>
              </a:p>
              <a:p>
                <a:endParaRPr lang="en-US" altLang="zh-TW" dirty="0"/>
              </a:p>
              <a:p>
                <a:r>
                  <a:rPr lang="en-US" altLang="zh-TW" dirty="0"/>
                  <a:t>==========================</a:t>
                </a:r>
              </a:p>
              <a:p>
                <a:r>
                  <a:rPr lang="en-US" altLang="zh-TW" dirty="0"/>
                  <a:t>Ref </a:t>
                </a:r>
              </a:p>
              <a:p>
                <a:pPr lvl="1"/>
                <a:r>
                  <a:rPr lang="en-US" altLang="zh-TW" dirty="0"/>
                  <a:t>https://www.twblogs.net/a/5cfefa73bd9eee14029f568a</a:t>
                </a: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a:t>模型的</a:t>
                </a:r>
                <a:r>
                  <a:rPr lang="en-US" altLang="zh-TW" dirty="0"/>
                  <a:t>input</a:t>
                </a:r>
              </a:p>
              <a:p>
                <a:pPr lvl="1"/>
                <a:r>
                  <a:rPr lang="en-US" altLang="zh-TW" dirty="0"/>
                  <a:t>Anonymous sessions : </a:t>
                </a:r>
                <a:r>
                  <a:rPr lang="en-US" altLang="zh-TW" i="0" dirty="0">
                    <a:solidFill>
                      <a:srgbClr val="666666"/>
                    </a:solidFill>
                    <a:latin typeface="Cambria Math" panose="02040503050406030204" pitchFamily="18" charset="0"/>
                    <a:sym typeface="Barlow Semi Condensed Medium"/>
                  </a:rPr>
                  <a:t>U</a:t>
                </a:r>
                <a:r>
                  <a:rPr lang="zh-TW" altLang="en-US" dirty="0"/>
                  <a:t> 屬於 </a:t>
                </a:r>
                <a:r>
                  <a:rPr lang="en-US" altLang="zh-TW" dirty="0"/>
                  <a:t>session level</a:t>
                </a:r>
              </a:p>
              <a:p>
                <a:pPr lvl="1"/>
                <a:r>
                  <a:rPr lang="en-US" altLang="zh-TW" dirty="0" err="1"/>
                  <a:t>ui</a:t>
                </a:r>
                <a:r>
                  <a:rPr lang="en-US" altLang="zh-TW" dirty="0"/>
                  <a:t> </a:t>
                </a:r>
                <a:r>
                  <a:rPr lang="zh-TW" altLang="en-US" dirty="0"/>
                  <a:t>屬於 </a:t>
                </a:r>
                <a:r>
                  <a:rPr lang="en-US" altLang="zh-TW" dirty="0"/>
                  <a:t>item level</a:t>
                </a:r>
                <a:r>
                  <a:rPr lang="zh-TW" altLang="en-US" dirty="0"/>
                  <a:t>，裡面的</a:t>
                </a:r>
                <a:r>
                  <a:rPr lang="en-US" altLang="zh-TW" dirty="0"/>
                  <a:t>x1,x2</a:t>
                </a:r>
                <a:r>
                  <a:rPr lang="zh-TW" altLang="en-US" dirty="0"/>
                  <a:t>都是商品</a:t>
                </a:r>
                <a:endParaRPr lang="en-US" altLang="zh-TW" dirty="0"/>
              </a:p>
              <a:p>
                <a:pPr lvl="1"/>
                <a:r>
                  <a:rPr lang="zh-TW" altLang="en-US" dirty="0"/>
                  <a:t>每一個商品都有屬於自己的特徵，這篇論文中是使用商品類別、品牌、賣家</a:t>
                </a:r>
                <a:endParaRPr lang="en-US" altLang="zh-TW" dirty="0"/>
              </a:p>
              <a:p>
                <a:pPr lvl="1"/>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r>
                  <a:rPr lang="en-US" altLang="zh-TW" dirty="0"/>
                  <a:t>==========================</a:t>
                </a:r>
              </a:p>
              <a:p>
                <a:r>
                  <a:rPr lang="en-US" altLang="zh-TW" dirty="0"/>
                  <a:t>Ref </a:t>
                </a:r>
              </a:p>
              <a:p>
                <a:pPr lvl="1"/>
                <a:r>
                  <a:rPr lang="en-US" altLang="zh-TW" dirty="0"/>
                  <a:t>https://www.twblogs.net/a/5cfefa73bd9eee14029f568a</a:t>
                </a:r>
                <a:endParaRPr lang="zh-TW" altLang="en-US" dirty="0"/>
              </a:p>
            </p:txBody>
          </p:sp>
        </mc:Fallback>
      </mc:AlternateContent>
    </p:spTree>
    <p:extLst>
      <p:ext uri="{BB962C8B-B14F-4D97-AF65-F5344CB8AC3E}">
        <p14:creationId xmlns:p14="http://schemas.microsoft.com/office/powerpoint/2010/main" val="253699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ac44562f48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ac44562f4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輸入是</a:t>
            </a:r>
            <a:r>
              <a:rPr lang="en-US" altLang="zh-TW" dirty="0"/>
              <a:t>user</a:t>
            </a:r>
            <a:r>
              <a:rPr lang="zh-TW" altLang="en-US" dirty="0"/>
              <a:t>點擊商品的序列，透過推薦系統，輸出就是使用者下一個可能會點擊商品的機率，是一個分數</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r>
              <a:rPr lang="zh-TW" altLang="en-US" dirty="0"/>
              <a:t>選擇</a:t>
            </a:r>
            <a:r>
              <a:rPr lang="en-US" altLang="zh-TW" dirty="0"/>
              <a:t>N</a:t>
            </a:r>
            <a:r>
              <a:rPr lang="zh-TW" altLang="en-US" dirty="0"/>
              <a:t>個機率最高的候選商品去做推薦</a:t>
            </a:r>
            <a:endParaRPr lang="en-US" altLang="zh-TW" dirty="0"/>
          </a:p>
          <a:p>
            <a:pPr marL="0" lvl="0" indent="0" algn="l" rtl="0">
              <a:spcBef>
                <a:spcPts val="0"/>
              </a:spcBef>
              <a:spcAft>
                <a:spcPts val="0"/>
              </a:spcAft>
              <a:buNone/>
            </a:pPr>
            <a:endParaRPr lang="en-US" altLang="zh-TW" dirty="0"/>
          </a:p>
          <a:p>
            <a:pPr marL="0" lvl="0" indent="0" algn="l" rtl="0">
              <a:spcBef>
                <a:spcPts val="0"/>
              </a:spcBef>
              <a:spcAft>
                <a:spcPts val="0"/>
              </a:spcAft>
              <a:buNone/>
            </a:pPr>
            <a:endParaRPr lang="en-US" altLang="zh-TW" dirty="0"/>
          </a:p>
        </p:txBody>
      </p:sp>
    </p:spTree>
    <p:extLst>
      <p:ext uri="{BB962C8B-B14F-4D97-AF65-F5344CB8AC3E}">
        <p14:creationId xmlns:p14="http://schemas.microsoft.com/office/powerpoint/2010/main" val="2776998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2.jpg"/><Relationship Id="rId4" Type="http://schemas.openxmlformats.org/officeDocument/2006/relationships/image" Target="../media/image31.jp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10.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7.png"/><Relationship Id="rId10" Type="http://schemas.openxmlformats.org/officeDocument/2006/relationships/image" Target="../media/image43.png"/><Relationship Id="rId4" Type="http://schemas.openxmlformats.org/officeDocument/2006/relationships/image" Target="../media/image33.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3.png"/><Relationship Id="rId3"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52.png"/><Relationship Id="rId2" Type="http://schemas.openxmlformats.org/officeDocument/2006/relationships/notesSlide" Target="../notesSlides/notesSlide12.xml"/><Relationship Id="rId16"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38.png"/><Relationship Id="rId9" Type="http://schemas.openxmlformats.org/officeDocument/2006/relationships/image" Target="../media/image49.png"/><Relationship Id="rId1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9.png"/><Relationship Id="rId5" Type="http://schemas.openxmlformats.org/officeDocument/2006/relationships/image" Target="../media/image61.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0.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3.png"/><Relationship Id="rId7"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65.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67.png"/><Relationship Id="rId9" Type="http://schemas.openxmlformats.org/officeDocument/2006/relationships/image" Target="../media/image7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6.png"/><Relationship Id="rId7"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7.png"/><Relationship Id="rId9" Type="http://schemas.openxmlformats.org/officeDocument/2006/relationships/image" Target="../media/image8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19.jpe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5.xml"/><Relationship Id="rId16" Type="http://schemas.openxmlformats.org/officeDocument/2006/relationships/image" Target="../media/image20.png"/><Relationship Id="rId20"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10.png"/><Relationship Id="rId15" Type="http://schemas.openxmlformats.org/officeDocument/2006/relationships/image" Target="../media/image18.png"/><Relationship Id="rId10" Type="http://schemas.openxmlformats.org/officeDocument/2006/relationships/image" Target="../media/image14.png"/><Relationship Id="rId19" Type="http://schemas.openxmlformats.org/officeDocument/2006/relationships/image" Target="../media/image20.jpeg"/><Relationship Id="rId4" Type="http://schemas.openxmlformats.org/officeDocument/2006/relationships/image" Target="../media/image810.png"/><Relationship Id="rId9" Type="http://schemas.openxmlformats.org/officeDocument/2006/relationships/image" Target="../media/image13.png"/><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35.png"/><Relationship Id="rId12"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28.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32.png"/><Relationship Id="rId9" Type="http://schemas.openxmlformats.org/officeDocument/2006/relationships/image" Target="../media/image26.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773950" y="1775867"/>
            <a:ext cx="7864891" cy="1022400"/>
          </a:xfrm>
          <a:prstGeom prst="rect">
            <a:avLst/>
          </a:prstGeom>
        </p:spPr>
        <p:txBody>
          <a:bodyPr spcFirstLastPara="1" wrap="square" lIns="91425" tIns="91425" rIns="91425" bIns="91425" anchor="b" anchorCtr="0">
            <a:noAutofit/>
          </a:bodyPr>
          <a:lstStyle/>
          <a:p>
            <a:pPr lvl="0"/>
            <a:r>
              <a:rPr kumimoji="1" lang="en" altLang="zh-TW" sz="4000" dirty="0"/>
              <a:t>CBML : A Cluster-based Meta-learning Model for Session-based Recommendation</a:t>
            </a:r>
            <a:endParaRPr sz="4000" dirty="0"/>
          </a:p>
        </p:txBody>
      </p:sp>
      <p:sp>
        <p:nvSpPr>
          <p:cNvPr id="67" name="Google Shape;67;p13"/>
          <p:cNvSpPr txBox="1">
            <a:spLocks noGrp="1"/>
          </p:cNvSpPr>
          <p:nvPr>
            <p:ph type="subTitle" idx="1"/>
          </p:nvPr>
        </p:nvSpPr>
        <p:spPr>
          <a:xfrm>
            <a:off x="2136750" y="2704961"/>
            <a:ext cx="4870500" cy="792600"/>
          </a:xfrm>
          <a:prstGeom prst="rect">
            <a:avLst/>
          </a:prstGeom>
        </p:spPr>
        <p:txBody>
          <a:bodyPr spcFirstLastPara="1" wrap="square" lIns="91425" tIns="91425" rIns="91425" bIns="91425" anchor="t" anchorCtr="0">
            <a:noAutofit/>
          </a:bodyPr>
          <a:lstStyle/>
          <a:p>
            <a:pPr marL="0" indent="0" algn="l">
              <a:lnSpc>
                <a:spcPct val="115000"/>
              </a:lnSpc>
            </a:pPr>
            <a:r>
              <a:rPr lang="en-US" altLang="ja-JP" sz="1600" dirty="0">
                <a:sym typeface="Ubuntu Light"/>
              </a:rPr>
              <a:t>Source   : </a:t>
            </a:r>
            <a:r>
              <a:rPr kumimoji="1" lang="en-US" altLang="zh-TW" sz="1600" dirty="0"/>
              <a:t>CIKM’21</a:t>
            </a:r>
            <a:endParaRPr lang="en-US" altLang="ja-JP" sz="1600" dirty="0">
              <a:sym typeface="Ubuntu Light"/>
            </a:endParaRPr>
          </a:p>
          <a:p>
            <a:pPr marL="0" indent="0" algn="l">
              <a:lnSpc>
                <a:spcPct val="115000"/>
              </a:lnSpc>
            </a:pPr>
            <a:r>
              <a:rPr lang="en-US" altLang="ja-JP" sz="1600" dirty="0">
                <a:sym typeface="Ubuntu Light"/>
              </a:rPr>
              <a:t>Speaker : </a:t>
            </a:r>
            <a:r>
              <a:rPr kumimoji="1" lang="en-US" altLang="zh-TW" sz="1600" dirty="0"/>
              <a:t>Ting-I,</a:t>
            </a:r>
            <a:r>
              <a:rPr kumimoji="1" lang="zh-TW" altLang="en-US" sz="1600" dirty="0"/>
              <a:t> </a:t>
            </a:r>
            <a:r>
              <a:rPr kumimoji="1" lang="en-US" altLang="zh-TW" sz="1600" dirty="0"/>
              <a:t>Weng</a:t>
            </a:r>
            <a:endParaRPr lang="en-US" altLang="ja-JP" sz="1600" dirty="0">
              <a:sym typeface="Ubuntu Light"/>
            </a:endParaRPr>
          </a:p>
          <a:p>
            <a:pPr marL="0" indent="0" algn="l">
              <a:lnSpc>
                <a:spcPct val="115000"/>
              </a:lnSpc>
            </a:pPr>
            <a:r>
              <a:rPr lang="en-US" altLang="ja-JP" sz="1600" dirty="0">
                <a:sym typeface="Ubuntu Light"/>
              </a:rPr>
              <a:t>Advisor  : Jia-Ling, Koh</a:t>
            </a:r>
          </a:p>
          <a:p>
            <a:pPr marL="0" indent="0" algn="l">
              <a:lnSpc>
                <a:spcPct val="115000"/>
              </a:lnSpc>
            </a:pPr>
            <a:r>
              <a:rPr lang="en-US" altLang="ja-JP" sz="1600" dirty="0">
                <a:sym typeface="Ubuntu Light"/>
              </a:rPr>
              <a:t>Date       : 2022/12/06</a:t>
            </a:r>
          </a:p>
          <a:p>
            <a:pPr marL="0" lvl="0" indent="0" algn="ctr" rtl="0">
              <a:spcBef>
                <a:spcPts val="0"/>
              </a:spcBef>
              <a:spcAft>
                <a:spcPts val="0"/>
              </a:spcAft>
              <a:buNone/>
            </a:pP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ltLang="zh-TW" sz="3200" dirty="0">
                <a:solidFill>
                  <a:schemeClr val="bg2">
                    <a:lumMod val="75000"/>
                  </a:schemeClr>
                </a:solidFill>
                <a:sym typeface="Open Sans"/>
              </a:rPr>
              <a:t>Method</a:t>
            </a:r>
            <a:endParaRPr sz="3200" dirty="0">
              <a:solidFill>
                <a:schemeClr val="bg2">
                  <a:lumMod val="75000"/>
                </a:schemeClr>
              </a:solidFill>
            </a:endParaRPr>
          </a:p>
        </p:txBody>
      </p:sp>
      <mc:AlternateContent xmlns:mc="http://schemas.openxmlformats.org/markup-compatibility/2006" xmlns:a14="http://schemas.microsoft.com/office/drawing/2010/main">
        <mc:Choice Requires="a14">
          <p:sp>
            <p:nvSpPr>
              <p:cNvPr id="148" name="Google Shape;148;p2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lvl="0" algn="l" rtl="0">
                  <a:spcBef>
                    <a:spcPts val="0"/>
                  </a:spcBef>
                  <a:spcAft>
                    <a:spcPts val="0"/>
                  </a:spcAft>
                  <a:buSzPts val="1800"/>
                  <a:buFont typeface="Wingdings" panose="05000000000000000000" pitchFamily="2" charset="2"/>
                  <a:buChar char="Ø"/>
                </a:pPr>
                <a:r>
                  <a:rPr lang="en-US" altLang="zh-TW" dirty="0"/>
                  <a:t>Output</a:t>
                </a:r>
                <a:endParaRPr lang="en-US" dirty="0"/>
              </a:p>
              <a:p>
                <a:pPr lvl="1"/>
                <a:r>
                  <a:rPr lang="en-US" altLang="zh-TW" dirty="0"/>
                  <a:t>Probabilities </a:t>
                </a:r>
                <a14:m>
                  <m:oMath xmlns:m="http://schemas.openxmlformats.org/officeDocument/2006/math">
                    <m:acc>
                      <m:accPr>
                        <m:chr m:val="̂"/>
                        <m:ctrlPr>
                          <a:rPr lang="en-US" altLang="zh-TW" i="1">
                            <a:solidFill>
                              <a:srgbClr val="666666"/>
                            </a:solidFill>
                            <a:latin typeface="Cambria Math" panose="02040503050406030204" pitchFamily="18" charset="0"/>
                          </a:rPr>
                        </m:ctrlPr>
                      </m:accPr>
                      <m:e>
                        <m:r>
                          <a:rPr lang="en-US" altLang="zh-TW">
                            <a:solidFill>
                              <a:srgbClr val="666666"/>
                            </a:solidFill>
                            <a:latin typeface="Cambria Math" panose="02040503050406030204" pitchFamily="18" charset="0"/>
                          </a:rPr>
                          <m:t>𝑦</m:t>
                        </m:r>
                      </m:e>
                    </m:acc>
                    <m:r>
                      <a:rPr lang="en-US" altLang="zh-TW">
                        <a:solidFill>
                          <a:srgbClr val="666666"/>
                        </a:solidFill>
                        <a:latin typeface="Cambria Math" panose="02040503050406030204" pitchFamily="18" charset="0"/>
                      </a:rPr>
                      <m:t>=</m:t>
                    </m:r>
                    <m:d>
                      <m:dPr>
                        <m:begChr m:val="{"/>
                        <m:endChr m:val="}"/>
                        <m:ctrlPr>
                          <a:rPr lang="en-US" altLang="zh-TW" i="1">
                            <a:solidFill>
                              <a:srgbClr val="666666"/>
                            </a:solidFill>
                            <a:latin typeface="Cambria Math" panose="02040503050406030204" pitchFamily="18" charset="0"/>
                          </a:rPr>
                        </m:ctrlPr>
                      </m:dPr>
                      <m:e>
                        <m:sSub>
                          <m:sSubPr>
                            <m:ctrlPr>
                              <a:rPr lang="en-US" altLang="zh-TW" i="1">
                                <a:solidFill>
                                  <a:srgbClr val="666666"/>
                                </a:solidFill>
                                <a:latin typeface="Cambria Math" panose="02040503050406030204" pitchFamily="18" charset="0"/>
                              </a:rPr>
                            </m:ctrlPr>
                          </m:sSubPr>
                          <m:e>
                            <m:acc>
                              <m:accPr>
                                <m:chr m:val="̂"/>
                                <m:ctrlPr>
                                  <a:rPr lang="en-US" altLang="zh-TW" i="1">
                                    <a:solidFill>
                                      <a:srgbClr val="666666"/>
                                    </a:solidFill>
                                    <a:latin typeface="Cambria Math" panose="02040503050406030204" pitchFamily="18" charset="0"/>
                                  </a:rPr>
                                </m:ctrlPr>
                              </m:accPr>
                              <m:e>
                                <m:r>
                                  <a:rPr lang="en-US" altLang="zh-TW">
                                    <a:solidFill>
                                      <a:srgbClr val="666666"/>
                                    </a:solidFill>
                                    <a:latin typeface="Cambria Math" panose="02040503050406030204" pitchFamily="18" charset="0"/>
                                  </a:rPr>
                                  <m:t>𝑦</m:t>
                                </m:r>
                              </m:e>
                            </m:acc>
                          </m:e>
                          <m:sub>
                            <m:r>
                              <a:rPr lang="en-US" altLang="zh-TW">
                                <a:solidFill>
                                  <a:srgbClr val="666666"/>
                                </a:solidFill>
                                <a:latin typeface="Cambria Math" panose="02040503050406030204" pitchFamily="18" charset="0"/>
                              </a:rPr>
                              <m:t>1</m:t>
                            </m:r>
                          </m:sub>
                        </m:sSub>
                        <m:r>
                          <a:rPr lang="en-US" altLang="zh-TW">
                            <a:solidFill>
                              <a:srgbClr val="666666"/>
                            </a:solidFill>
                            <a:latin typeface="Cambria Math" panose="02040503050406030204" pitchFamily="18" charset="0"/>
                          </a:rPr>
                          <m:t>,</m:t>
                        </m:r>
                        <m:sSub>
                          <m:sSubPr>
                            <m:ctrlPr>
                              <a:rPr lang="en-US" altLang="zh-TW" i="1">
                                <a:solidFill>
                                  <a:srgbClr val="666666"/>
                                </a:solidFill>
                                <a:latin typeface="Cambria Math" panose="02040503050406030204" pitchFamily="18" charset="0"/>
                              </a:rPr>
                            </m:ctrlPr>
                          </m:sSubPr>
                          <m:e>
                            <m:acc>
                              <m:accPr>
                                <m:chr m:val="̂"/>
                                <m:ctrlPr>
                                  <a:rPr lang="en-US" altLang="zh-TW" i="1">
                                    <a:solidFill>
                                      <a:srgbClr val="666666"/>
                                    </a:solidFill>
                                    <a:latin typeface="Cambria Math" panose="02040503050406030204" pitchFamily="18" charset="0"/>
                                  </a:rPr>
                                </m:ctrlPr>
                              </m:accPr>
                              <m:e>
                                <m:r>
                                  <a:rPr lang="en-US" altLang="zh-TW">
                                    <a:solidFill>
                                      <a:srgbClr val="666666"/>
                                    </a:solidFill>
                                    <a:latin typeface="Cambria Math" panose="02040503050406030204" pitchFamily="18" charset="0"/>
                                  </a:rPr>
                                  <m:t>𝑦</m:t>
                                </m:r>
                              </m:e>
                            </m:acc>
                          </m:e>
                          <m:sub>
                            <m:r>
                              <a:rPr lang="en-US" altLang="zh-TW">
                                <a:solidFill>
                                  <a:srgbClr val="666666"/>
                                </a:solidFill>
                                <a:latin typeface="Cambria Math" panose="02040503050406030204" pitchFamily="18" charset="0"/>
                              </a:rPr>
                              <m:t>2</m:t>
                            </m:r>
                          </m:sub>
                        </m:sSub>
                        <m:r>
                          <a:rPr lang="en-US" altLang="zh-TW">
                            <a:solidFill>
                              <a:srgbClr val="666666"/>
                            </a:solidFill>
                            <a:latin typeface="Cambria Math" panose="02040503050406030204" pitchFamily="18" charset="0"/>
                          </a:rPr>
                          <m:t>,…,</m:t>
                        </m:r>
                        <m:sSub>
                          <m:sSubPr>
                            <m:ctrlPr>
                              <a:rPr lang="en-US" altLang="zh-TW" i="1">
                                <a:solidFill>
                                  <a:srgbClr val="666666"/>
                                </a:solidFill>
                                <a:latin typeface="Cambria Math" panose="02040503050406030204" pitchFamily="18" charset="0"/>
                              </a:rPr>
                            </m:ctrlPr>
                          </m:sSubPr>
                          <m:e>
                            <m:acc>
                              <m:accPr>
                                <m:chr m:val="̂"/>
                                <m:ctrlPr>
                                  <a:rPr lang="en-US" altLang="zh-TW" i="1">
                                    <a:solidFill>
                                      <a:srgbClr val="666666"/>
                                    </a:solidFill>
                                    <a:latin typeface="Cambria Math" panose="02040503050406030204" pitchFamily="18" charset="0"/>
                                  </a:rPr>
                                </m:ctrlPr>
                              </m:accPr>
                              <m:e>
                                <m:r>
                                  <a:rPr lang="en-US" altLang="zh-TW">
                                    <a:solidFill>
                                      <a:srgbClr val="666666"/>
                                    </a:solidFill>
                                    <a:latin typeface="Cambria Math" panose="02040503050406030204" pitchFamily="18" charset="0"/>
                                  </a:rPr>
                                  <m:t>𝑦</m:t>
                                </m:r>
                              </m:e>
                            </m:acc>
                          </m:e>
                          <m:sub>
                            <m:d>
                              <m:dPr>
                                <m:begChr m:val="|"/>
                                <m:endChr m:val="|"/>
                                <m:ctrlPr>
                                  <a:rPr lang="en-US" altLang="zh-TW" i="1">
                                    <a:solidFill>
                                      <a:srgbClr val="666666"/>
                                    </a:solidFill>
                                    <a:latin typeface="Cambria Math" panose="02040503050406030204" pitchFamily="18" charset="0"/>
                                  </a:rPr>
                                </m:ctrlPr>
                              </m:dPr>
                              <m:e>
                                <m:r>
                                  <a:rPr lang="en-US" altLang="zh-TW">
                                    <a:solidFill>
                                      <a:srgbClr val="666666"/>
                                    </a:solidFill>
                                    <a:latin typeface="Cambria Math" panose="02040503050406030204" pitchFamily="18" charset="0"/>
                                  </a:rPr>
                                  <m:t>𝑉</m:t>
                                </m:r>
                              </m:e>
                            </m:d>
                          </m:sub>
                        </m:sSub>
                      </m:e>
                    </m:d>
                    <m:r>
                      <a:rPr lang="en-US" altLang="zh-TW" i="1">
                        <a:solidFill>
                          <a:srgbClr val="666666"/>
                        </a:solidFill>
                        <a:latin typeface="Cambria Math" panose="02040503050406030204" pitchFamily="18" charset="0"/>
                      </a:rPr>
                      <m:t> </m:t>
                    </m:r>
                  </m:oMath>
                </a14:m>
                <a:r>
                  <a:rPr lang="en-US" altLang="zh-TW" dirty="0"/>
                  <a:t>of all candidate items</a:t>
                </a:r>
                <a:endParaRPr lang="en-US" dirty="0"/>
              </a:p>
              <a:p>
                <a:pPr marL="914400" lvl="1" indent="-317500" algn="l" rtl="0">
                  <a:spcBef>
                    <a:spcPts val="0"/>
                  </a:spcBef>
                  <a:spcAft>
                    <a:spcPts val="0"/>
                  </a:spcAft>
                  <a:buSzPts val="1400"/>
                  <a:buChar char="○"/>
                </a:pPr>
                <a:r>
                  <a:rPr lang="en-US" altLang="zh-TW" dirty="0"/>
                  <a:t>Choose N candidate items with the highest probabilities for recommendation</a:t>
                </a:r>
                <a:endParaRPr dirty="0"/>
              </a:p>
            </p:txBody>
          </p:sp>
        </mc:Choice>
        <mc:Fallback xmlns="">
          <p:sp>
            <p:nvSpPr>
              <p:cNvPr id="148" name="Google Shape;148;p23"/>
              <p:cNvSpPr txBox="1">
                <a:spLocks noGrp="1" noRot="1" noChangeAspect="1" noMove="1" noResize="1" noEditPoints="1" noAdjustHandles="1" noChangeArrowheads="1" noChangeShapeType="1" noTextEdit="1"/>
              </p:cNvSpPr>
              <p:nvPr>
                <p:ph type="body" idx="1"/>
              </p:nvPr>
            </p:nvSpPr>
            <p:spPr>
              <a:xfrm>
                <a:off x="311700" y="1266325"/>
                <a:ext cx="8520600" cy="3302700"/>
              </a:xfrm>
              <a:prstGeom prst="rect">
                <a:avLst/>
              </a:prstGeom>
              <a:blipFill>
                <a:blip r:embed="rId3"/>
                <a:stretch>
                  <a:fillRect/>
                </a:stretch>
              </a:blipFill>
            </p:spPr>
            <p:txBody>
              <a:bodyPr/>
              <a:lstStyle/>
              <a:p>
                <a:r>
                  <a:rPr lang="zh-TW" altLang="en-US">
                    <a:noFill/>
                  </a:rPr>
                  <a:t> </a:t>
                </a:r>
              </a:p>
            </p:txBody>
          </p:sp>
        </mc:Fallback>
      </mc:AlternateContent>
      <p:sp>
        <p:nvSpPr>
          <p:cNvPr id="149" name="Google Shape;14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10</a:t>
            </a:fld>
            <a:endParaRPr dirty="0"/>
          </a:p>
        </p:txBody>
      </p:sp>
      <p:grpSp>
        <p:nvGrpSpPr>
          <p:cNvPr id="7" name="群組 6">
            <a:extLst>
              <a:ext uri="{FF2B5EF4-FFF2-40B4-BE49-F238E27FC236}">
                <a16:creationId xmlns:a16="http://schemas.microsoft.com/office/drawing/2014/main" id="{7CA71CEF-EA0F-447E-BD23-07EB4BC7D7D6}"/>
              </a:ext>
            </a:extLst>
          </p:cNvPr>
          <p:cNvGrpSpPr/>
          <p:nvPr/>
        </p:nvGrpSpPr>
        <p:grpSpPr>
          <a:xfrm>
            <a:off x="122842" y="2665382"/>
            <a:ext cx="10003213" cy="2033093"/>
            <a:chOff x="1086892" y="4605489"/>
            <a:chExt cx="10003213" cy="2033093"/>
          </a:xfrm>
        </p:grpSpPr>
        <p:grpSp>
          <p:nvGrpSpPr>
            <p:cNvPr id="8" name="群組 7">
              <a:extLst>
                <a:ext uri="{FF2B5EF4-FFF2-40B4-BE49-F238E27FC236}">
                  <a16:creationId xmlns:a16="http://schemas.microsoft.com/office/drawing/2014/main" id="{C5E6BE58-A702-4F52-8E6B-423FFD488076}"/>
                </a:ext>
              </a:extLst>
            </p:cNvPr>
            <p:cNvGrpSpPr/>
            <p:nvPr/>
          </p:nvGrpSpPr>
          <p:grpSpPr>
            <a:xfrm>
              <a:off x="1086892" y="5022272"/>
              <a:ext cx="4165307" cy="1252102"/>
              <a:chOff x="2621561" y="3488452"/>
              <a:chExt cx="5567399" cy="1416824"/>
            </a:xfrm>
          </p:grpSpPr>
          <p:pic>
            <p:nvPicPr>
              <p:cNvPr id="14" name="圖片 13">
                <a:extLst>
                  <a:ext uri="{FF2B5EF4-FFF2-40B4-BE49-F238E27FC236}">
                    <a16:creationId xmlns:a16="http://schemas.microsoft.com/office/drawing/2014/main" id="{ED06CF33-0A5F-4711-A0D1-1BAD0FD4B78F}"/>
                  </a:ext>
                </a:extLst>
              </p:cNvPr>
              <p:cNvPicPr>
                <a:picLocks noChangeAspect="1"/>
              </p:cNvPicPr>
              <p:nvPr/>
            </p:nvPicPr>
            <p:blipFill rotWithShape="1">
              <a:blip r:embed="rId4">
                <a:extLst>
                  <a:ext uri="{28A0092B-C50C-407E-A947-70E740481C1C}">
                    <a14:useLocalDpi xmlns:a14="http://schemas.microsoft.com/office/drawing/2010/main" val="0"/>
                  </a:ext>
                </a:extLst>
              </a:blip>
              <a:srcRect l="1574" t="4360" r="21562" b="62779"/>
              <a:stretch/>
            </p:blipFill>
            <p:spPr>
              <a:xfrm>
                <a:off x="2621561" y="3545840"/>
                <a:ext cx="3504169" cy="1341985"/>
              </a:xfrm>
              <a:prstGeom prst="rect">
                <a:avLst/>
              </a:prstGeom>
            </p:spPr>
          </p:pic>
          <p:pic>
            <p:nvPicPr>
              <p:cNvPr id="15" name="圖片 14">
                <a:extLst>
                  <a:ext uri="{FF2B5EF4-FFF2-40B4-BE49-F238E27FC236}">
                    <a16:creationId xmlns:a16="http://schemas.microsoft.com/office/drawing/2014/main" id="{D51F1811-DE10-461F-9E7B-EEC230F5152B}"/>
                  </a:ext>
                </a:extLst>
              </p:cNvPr>
              <p:cNvPicPr>
                <a:picLocks noChangeAspect="1"/>
              </p:cNvPicPr>
              <p:nvPr/>
            </p:nvPicPr>
            <p:blipFill rotWithShape="1">
              <a:blip r:embed="rId4">
                <a:extLst>
                  <a:ext uri="{28A0092B-C50C-407E-A947-70E740481C1C}">
                    <a14:useLocalDpi xmlns:a14="http://schemas.microsoft.com/office/drawing/2010/main" val="0"/>
                  </a:ext>
                </a:extLst>
              </a:blip>
              <a:srcRect l="1574" t="39355" r="60134" b="32273"/>
              <a:stretch/>
            </p:blipFill>
            <p:spPr>
              <a:xfrm>
                <a:off x="6054286" y="3488452"/>
                <a:ext cx="2134674" cy="1416824"/>
              </a:xfrm>
              <a:prstGeom prst="rect">
                <a:avLst/>
              </a:prstGeom>
            </p:spPr>
          </p:pic>
        </p:grpSp>
        <p:sp>
          <p:nvSpPr>
            <p:cNvPr id="9" name="箭號: 向右 8">
              <a:extLst>
                <a:ext uri="{FF2B5EF4-FFF2-40B4-BE49-F238E27FC236}">
                  <a16:creationId xmlns:a16="http://schemas.microsoft.com/office/drawing/2014/main" id="{A63D912E-3892-4194-9E75-7649083AE473}"/>
                </a:ext>
              </a:extLst>
            </p:cNvPr>
            <p:cNvSpPr/>
            <p:nvPr/>
          </p:nvSpPr>
          <p:spPr>
            <a:xfrm>
              <a:off x="5401317" y="5408243"/>
              <a:ext cx="895821" cy="40011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a:extLst>
                <a:ext uri="{FF2B5EF4-FFF2-40B4-BE49-F238E27FC236}">
                  <a16:creationId xmlns:a16="http://schemas.microsoft.com/office/drawing/2014/main" id="{ECA8C0C3-01F7-4AEE-955B-D8D14018CC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5928" y="5099280"/>
              <a:ext cx="809700" cy="1098086"/>
            </a:xfrm>
            <a:prstGeom prst="rect">
              <a:avLst/>
            </a:prstGeom>
          </p:spPr>
        </p:pic>
        <p:sp>
          <p:nvSpPr>
            <p:cNvPr id="11" name="文字方塊 10">
              <a:extLst>
                <a:ext uri="{FF2B5EF4-FFF2-40B4-BE49-F238E27FC236}">
                  <a16:creationId xmlns:a16="http://schemas.microsoft.com/office/drawing/2014/main" id="{A953AD6D-59ED-4680-A247-1D42219ABE63}"/>
                </a:ext>
              </a:extLst>
            </p:cNvPr>
            <p:cNvSpPr txBox="1"/>
            <p:nvPr/>
          </p:nvSpPr>
          <p:spPr>
            <a:xfrm>
              <a:off x="4221954" y="4605489"/>
              <a:ext cx="3634327" cy="400110"/>
            </a:xfrm>
            <a:prstGeom prst="rect">
              <a:avLst/>
            </a:prstGeom>
            <a:noFill/>
          </p:spPr>
          <p:txBody>
            <a:bodyPr wrap="square" rtlCol="0">
              <a:spAutoFit/>
            </a:bodyPr>
            <a:lstStyle/>
            <a:p>
              <a:r>
                <a:rPr lang="en-US" altLang="zh-TW" sz="2000" dirty="0">
                  <a:solidFill>
                    <a:srgbClr val="666666"/>
                  </a:solidFill>
                  <a:latin typeface="Barlow Semi Condensed Medium"/>
                </a:rPr>
                <a:t>Predict user’s next click item</a:t>
              </a:r>
              <a:endParaRPr lang="zh-TW" altLang="en-US" sz="2000" dirty="0">
                <a:solidFill>
                  <a:srgbClr val="666666"/>
                </a:solidFill>
                <a:latin typeface="Barlow Semi Condensed Medium"/>
              </a:endParaRPr>
            </a:p>
          </p:txBody>
        </p:sp>
        <p:sp>
          <p:nvSpPr>
            <p:cNvPr id="12" name="文字方塊 11">
              <a:extLst>
                <a:ext uri="{FF2B5EF4-FFF2-40B4-BE49-F238E27FC236}">
                  <a16:creationId xmlns:a16="http://schemas.microsoft.com/office/drawing/2014/main" id="{BD4362AA-412B-4C9B-A95C-0591A9CE3340}"/>
                </a:ext>
              </a:extLst>
            </p:cNvPr>
            <p:cNvSpPr txBox="1"/>
            <p:nvPr/>
          </p:nvSpPr>
          <p:spPr>
            <a:xfrm>
              <a:off x="7135628" y="5312027"/>
              <a:ext cx="3954477" cy="707886"/>
            </a:xfrm>
            <a:prstGeom prst="rect">
              <a:avLst/>
            </a:prstGeom>
            <a:noFill/>
          </p:spPr>
          <p:txBody>
            <a:bodyPr wrap="square" rtlCol="0">
              <a:spAutoFit/>
            </a:bodyPr>
            <a:lstStyle/>
            <a:p>
              <a:r>
                <a:rPr lang="en-US" altLang="zh-TW" sz="2000" dirty="0">
                  <a:solidFill>
                    <a:srgbClr val="666666"/>
                  </a:solidFill>
                  <a:latin typeface="Barlow Semi Condensed Medium"/>
                </a:rPr>
                <a:t>Output</a:t>
              </a:r>
              <a:r>
                <a:rPr lang="zh-TW" altLang="en-US" sz="2000" dirty="0">
                  <a:solidFill>
                    <a:srgbClr val="666666"/>
                  </a:solidFill>
                  <a:latin typeface="Barlow Semi Condensed Medium"/>
                </a:rPr>
                <a:t>：</a:t>
              </a:r>
              <a:r>
                <a:rPr lang="en-US" altLang="zh-TW" sz="2000" dirty="0">
                  <a:solidFill>
                    <a:srgbClr val="666666"/>
                  </a:solidFill>
                  <a:latin typeface="Barlow Semi Condensed Medium"/>
                </a:rPr>
                <a:t>a </a:t>
              </a:r>
              <a:r>
                <a:rPr lang="en-US" altLang="zh-TW" sz="2000" dirty="0" err="1">
                  <a:solidFill>
                    <a:srgbClr val="666666"/>
                  </a:solidFill>
                  <a:latin typeface="Barlow Semi Condensed Medium"/>
                </a:rPr>
                <a:t>socre</a:t>
              </a:r>
              <a:endParaRPr lang="en-US" altLang="zh-TW" sz="2000" dirty="0">
                <a:solidFill>
                  <a:srgbClr val="666666"/>
                </a:solidFill>
                <a:latin typeface="Barlow Semi Condensed Medium"/>
              </a:endParaRPr>
            </a:p>
            <a:p>
              <a:r>
                <a:rPr lang="en-US" altLang="zh-TW" sz="2000" dirty="0">
                  <a:solidFill>
                    <a:srgbClr val="666666"/>
                  </a:solidFill>
                  <a:latin typeface="Barlow Semi Condensed Medium"/>
                </a:rPr>
                <a:t>(the probability of an item)</a:t>
              </a:r>
            </a:p>
          </p:txBody>
        </p:sp>
        <p:sp>
          <p:nvSpPr>
            <p:cNvPr id="13" name="文字方塊 12">
              <a:extLst>
                <a:ext uri="{FF2B5EF4-FFF2-40B4-BE49-F238E27FC236}">
                  <a16:creationId xmlns:a16="http://schemas.microsoft.com/office/drawing/2014/main" id="{1A49E875-9986-4C2D-A044-EE2BF6B6FCB4}"/>
                </a:ext>
              </a:extLst>
            </p:cNvPr>
            <p:cNvSpPr txBox="1"/>
            <p:nvPr/>
          </p:nvSpPr>
          <p:spPr>
            <a:xfrm>
              <a:off x="1405473" y="6238472"/>
              <a:ext cx="3550203" cy="400110"/>
            </a:xfrm>
            <a:prstGeom prst="rect">
              <a:avLst/>
            </a:prstGeom>
            <a:noFill/>
          </p:spPr>
          <p:txBody>
            <a:bodyPr wrap="square" rtlCol="0">
              <a:spAutoFit/>
            </a:bodyPr>
            <a:lstStyle/>
            <a:p>
              <a:r>
                <a:rPr lang="en-US" altLang="zh-TW" sz="2000" dirty="0">
                  <a:solidFill>
                    <a:srgbClr val="666666"/>
                  </a:solidFill>
                  <a:latin typeface="Barlow Semi Condensed Medium"/>
                </a:rPr>
                <a:t>Input</a:t>
              </a:r>
              <a:r>
                <a:rPr lang="zh-TW" altLang="en-US" sz="2000" dirty="0">
                  <a:solidFill>
                    <a:srgbClr val="666666"/>
                  </a:solidFill>
                  <a:latin typeface="Barlow Semi Condensed Medium"/>
                </a:rPr>
                <a:t>：</a:t>
              </a:r>
              <a:r>
                <a:rPr lang="en-US" altLang="zh-TW" sz="2000" dirty="0">
                  <a:solidFill>
                    <a:srgbClr val="666666"/>
                  </a:solidFill>
                  <a:latin typeface="Barlow Semi Condensed Medium"/>
                </a:rPr>
                <a:t>user’s clicks in a session</a:t>
              </a:r>
              <a:endParaRPr lang="zh-TW" altLang="en-US" sz="2000" dirty="0">
                <a:solidFill>
                  <a:srgbClr val="666666"/>
                </a:solidFill>
                <a:latin typeface="Barlow Semi Condensed Medium"/>
              </a:endParaRPr>
            </a:p>
          </p:txBody>
        </p:sp>
      </p:grpSp>
    </p:spTree>
    <p:extLst>
      <p:ext uri="{BB962C8B-B14F-4D97-AF65-F5344CB8AC3E}">
        <p14:creationId xmlns:p14="http://schemas.microsoft.com/office/powerpoint/2010/main" val="4229272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ltLang="zh-TW" sz="3200" dirty="0">
                <a:solidFill>
                  <a:schemeClr val="bg2">
                    <a:lumMod val="75000"/>
                  </a:schemeClr>
                </a:solidFill>
                <a:sym typeface="Open Sans"/>
              </a:rPr>
              <a:t>Method</a:t>
            </a:r>
            <a:endParaRPr sz="3200" dirty="0">
              <a:solidFill>
                <a:schemeClr val="bg2">
                  <a:lumMod val="75000"/>
                </a:schemeClr>
              </a:solidFill>
            </a:endParaRPr>
          </a:p>
        </p:txBody>
      </p:sp>
      <p:sp>
        <p:nvSpPr>
          <p:cNvPr id="11" name="Google Shape;158;p24">
            <a:extLst>
              <a:ext uri="{FF2B5EF4-FFF2-40B4-BE49-F238E27FC236}">
                <a16:creationId xmlns:a16="http://schemas.microsoft.com/office/drawing/2014/main" id="{2B8964C7-218B-429B-9FAC-ED21A8963686}"/>
              </a:ext>
            </a:extLst>
          </p:cNvPr>
          <p:cNvSpPr txBox="1">
            <a:spLocks noGrp="1"/>
          </p:cNvSpPr>
          <p:nvPr>
            <p:ph type="body" idx="1"/>
          </p:nvPr>
        </p:nvSpPr>
        <p:spPr>
          <a:xfrm>
            <a:off x="311150" y="1266825"/>
            <a:ext cx="8521700" cy="3302000"/>
          </a:xfrm>
          <a:prstGeom prst="rect">
            <a:avLst/>
          </a:prstGeom>
        </p:spPr>
        <p:txBody>
          <a:bodyPr spcFirstLastPara="1" wrap="square" lIns="91425" tIns="91425" rIns="91425" bIns="91425" anchor="t" anchorCtr="0">
            <a:normAutofit/>
          </a:bodyPr>
          <a:lstStyle/>
          <a:p>
            <a:pPr>
              <a:buFont typeface="Wingdings" panose="05000000000000000000" pitchFamily="2" charset="2"/>
              <a:buChar char="Ø"/>
            </a:pPr>
            <a:r>
              <a:rPr lang="zh-TW" dirty="0"/>
              <a:t>IF-SAN</a:t>
            </a:r>
            <a:r>
              <a:rPr lang="en-US" altLang="zh-TW" dirty="0"/>
              <a:t>(IF</a:t>
            </a:r>
            <a:r>
              <a:rPr lang="zh-TW" altLang="en-US" dirty="0"/>
              <a:t> </a:t>
            </a:r>
            <a:r>
              <a:rPr lang="en-US" altLang="zh-TW" dirty="0"/>
              <a:t>Self Attention Network) :</a:t>
            </a:r>
            <a:endParaRPr dirty="0"/>
          </a:p>
          <a:p>
            <a:pPr marL="914400" lvl="1" indent="-342900" algn="l" rtl="0">
              <a:spcBef>
                <a:spcPts val="0"/>
              </a:spcBef>
              <a:spcAft>
                <a:spcPts val="0"/>
              </a:spcAft>
              <a:buSzPts val="1800"/>
              <a:buChar char="○"/>
            </a:pPr>
            <a:r>
              <a:rPr lang="zh-TW" sz="1800" dirty="0"/>
              <a:t>Goal : Capture more fine-grained sequential intents</a:t>
            </a:r>
            <a:endParaRPr sz="1800" dirty="0"/>
          </a:p>
          <a:p>
            <a:pPr marL="1371600" lvl="2" indent="-342900" algn="l" rtl="0">
              <a:spcBef>
                <a:spcPts val="0"/>
              </a:spcBef>
              <a:spcAft>
                <a:spcPts val="0"/>
              </a:spcAft>
              <a:buSzPts val="1800"/>
              <a:buChar char="■"/>
            </a:pPr>
            <a:r>
              <a:rPr lang="zh-TW" sz="1800" dirty="0"/>
              <a:t>Embedding layers</a:t>
            </a:r>
            <a:endParaRPr sz="1800" dirty="0"/>
          </a:p>
          <a:p>
            <a:pPr marL="1371600" lvl="2" indent="-342900" algn="l" rtl="0">
              <a:spcBef>
                <a:spcPts val="0"/>
              </a:spcBef>
              <a:spcAft>
                <a:spcPts val="0"/>
              </a:spcAft>
              <a:buSzPts val="1800"/>
              <a:buChar char="■"/>
            </a:pPr>
            <a:r>
              <a:rPr lang="zh-TW" sz="1800" dirty="0"/>
              <a:t>Feature-based self attention layers</a:t>
            </a:r>
            <a:endParaRPr sz="1800" dirty="0"/>
          </a:p>
          <a:p>
            <a:pPr marL="1371600" lvl="2" indent="-342900" algn="l" rtl="0">
              <a:spcBef>
                <a:spcPts val="0"/>
              </a:spcBef>
              <a:spcAft>
                <a:spcPts val="0"/>
              </a:spcAft>
              <a:buSzPts val="1800"/>
              <a:buChar char="■"/>
            </a:pPr>
            <a:r>
              <a:rPr lang="zh-TW" sz="1800" dirty="0"/>
              <a:t>Item-based self attention layers </a:t>
            </a:r>
            <a:endParaRPr sz="1800" dirty="0"/>
          </a:p>
          <a:p>
            <a:pPr marL="1371600" lvl="2" indent="-342900" algn="l" rtl="0">
              <a:spcBef>
                <a:spcPts val="0"/>
              </a:spcBef>
              <a:spcAft>
                <a:spcPts val="0"/>
              </a:spcAft>
              <a:buSzPts val="1800"/>
              <a:buChar char="■"/>
            </a:pPr>
            <a:r>
              <a:rPr lang="zh-TW" sz="1800" dirty="0"/>
              <a:t>Prediction layers</a:t>
            </a:r>
            <a:endParaRPr dirty="0"/>
          </a:p>
          <a:p>
            <a:pPr marL="0" lvl="0" indent="0" algn="l" rtl="0">
              <a:spcBef>
                <a:spcPts val="1200"/>
              </a:spcBef>
              <a:spcAft>
                <a:spcPts val="1200"/>
              </a:spcAft>
              <a:buNone/>
            </a:pPr>
            <a:endParaRPr dirty="0"/>
          </a:p>
        </p:txBody>
      </p:sp>
      <p:pic>
        <p:nvPicPr>
          <p:cNvPr id="12" name="Google Shape;160;p24">
            <a:extLst>
              <a:ext uri="{FF2B5EF4-FFF2-40B4-BE49-F238E27FC236}">
                <a16:creationId xmlns:a16="http://schemas.microsoft.com/office/drawing/2014/main" id="{D3684D18-7244-446A-A9DB-90EC5C9738B3}"/>
              </a:ext>
            </a:extLst>
          </p:cNvPr>
          <p:cNvPicPr preferRelativeResize="0"/>
          <p:nvPr/>
        </p:nvPicPr>
        <p:blipFill>
          <a:blip r:embed="rId3">
            <a:alphaModFix/>
          </a:blip>
          <a:stretch>
            <a:fillRect/>
          </a:stretch>
        </p:blipFill>
        <p:spPr>
          <a:xfrm>
            <a:off x="4368905" y="2917825"/>
            <a:ext cx="4259426" cy="2105425"/>
          </a:xfrm>
          <a:prstGeom prst="rect">
            <a:avLst/>
          </a:prstGeom>
          <a:noFill/>
          <a:ln>
            <a:noFill/>
          </a:ln>
        </p:spPr>
      </p:pic>
      <p:sp>
        <p:nvSpPr>
          <p:cNvPr id="4" name="投影片編號版面配置區 3">
            <a:extLst>
              <a:ext uri="{FF2B5EF4-FFF2-40B4-BE49-F238E27FC236}">
                <a16:creationId xmlns:a16="http://schemas.microsoft.com/office/drawing/2014/main" id="{B379A1D8-022C-4755-AB5F-5CC68F4A6C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11</a:t>
            </a:fld>
            <a:endParaRPr lang="zh-TW" altLang="en-US"/>
          </a:p>
        </p:txBody>
      </p:sp>
      <p:pic>
        <p:nvPicPr>
          <p:cNvPr id="7" name="圖片 6">
            <a:extLst>
              <a:ext uri="{FF2B5EF4-FFF2-40B4-BE49-F238E27FC236}">
                <a16:creationId xmlns:a16="http://schemas.microsoft.com/office/drawing/2014/main" id="{0CC61F1C-ECA6-4FD4-93AB-10AF16600EDD}"/>
              </a:ext>
            </a:extLst>
          </p:cNvPr>
          <p:cNvPicPr>
            <a:picLocks noChangeAspect="1"/>
          </p:cNvPicPr>
          <p:nvPr/>
        </p:nvPicPr>
        <p:blipFill>
          <a:blip r:embed="rId4"/>
          <a:stretch>
            <a:fillRect/>
          </a:stretch>
        </p:blipFill>
        <p:spPr>
          <a:xfrm>
            <a:off x="4478229" y="2951087"/>
            <a:ext cx="2456075" cy="2038900"/>
          </a:xfrm>
          <a:prstGeom prst="rect">
            <a:avLst/>
          </a:prstGeom>
        </p:spPr>
      </p:pic>
    </p:spTree>
    <p:extLst>
      <p:ext uri="{BB962C8B-B14F-4D97-AF65-F5344CB8AC3E}">
        <p14:creationId xmlns:p14="http://schemas.microsoft.com/office/powerpoint/2010/main" val="2200828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US" altLang="zh-TW" sz="3200" dirty="0">
                <a:solidFill>
                  <a:schemeClr val="bg2">
                    <a:lumMod val="75000"/>
                  </a:schemeClr>
                </a:solidFill>
                <a:sym typeface="Open Sans"/>
              </a:rPr>
              <a:t>Method</a:t>
            </a:r>
            <a:endParaRPr sz="3200" dirty="0">
              <a:solidFill>
                <a:schemeClr val="bg2">
                  <a:lumMod val="75000"/>
                </a:schemeClr>
              </a:solidFill>
            </a:endParaRPr>
          </a:p>
        </p:txBody>
      </p:sp>
      <p:sp>
        <p:nvSpPr>
          <p:cNvPr id="2" name="投影片編號版面配置區 1">
            <a:extLst>
              <a:ext uri="{FF2B5EF4-FFF2-40B4-BE49-F238E27FC236}">
                <a16:creationId xmlns:a16="http://schemas.microsoft.com/office/drawing/2014/main" id="{571B2E19-0C90-44E1-9B18-CAEFD21BC8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12</a:t>
            </a:fld>
            <a:endParaRPr lang="zh-TW" altLang="en-US"/>
          </a:p>
        </p:txBody>
      </p:sp>
      <mc:AlternateContent xmlns:mc="http://schemas.openxmlformats.org/markup-compatibility/2006" xmlns:a14="http://schemas.microsoft.com/office/drawing/2010/main">
        <mc:Choice Requires="a14">
          <p:sp>
            <p:nvSpPr>
              <p:cNvPr id="5" name="Google Shape;166;p25">
                <a:extLst>
                  <a:ext uri="{FF2B5EF4-FFF2-40B4-BE49-F238E27FC236}">
                    <a16:creationId xmlns:a16="http://schemas.microsoft.com/office/drawing/2014/main" id="{ED34BB99-36AF-4F2D-AC64-1DCD8AED3678}"/>
                  </a:ext>
                </a:extLst>
              </p:cNvPr>
              <p:cNvSpPr txBox="1">
                <a:spLocks noGrp="1"/>
              </p:cNvSpPr>
              <p:nvPr>
                <p:ph type="body" idx="1"/>
              </p:nvPr>
            </p:nvSpPr>
            <p:spPr>
              <a:xfrm>
                <a:off x="311150" y="1266825"/>
                <a:ext cx="8521700" cy="3302000"/>
              </a:xfrm>
              <a:prstGeom prst="rect">
                <a:avLst/>
              </a:prstGeom>
            </p:spPr>
            <p:txBody>
              <a:bodyPr spcFirstLastPara="1" wrap="square" lIns="91425" tIns="91425" rIns="91425" bIns="91425" anchor="t" anchorCtr="0">
                <a:normAutofit/>
              </a:bodyPr>
              <a:lstStyle/>
              <a:p>
                <a:pPr lvl="0" algn="l" rtl="0">
                  <a:spcBef>
                    <a:spcPts val="0"/>
                  </a:spcBef>
                  <a:spcAft>
                    <a:spcPts val="0"/>
                  </a:spcAft>
                  <a:buSzPts val="1800"/>
                  <a:buFont typeface="Wingdings" panose="05000000000000000000" pitchFamily="2" charset="2"/>
                  <a:buChar char="Ø"/>
                </a:pPr>
                <a:r>
                  <a:rPr lang="en-US" altLang="zh-TW" dirty="0"/>
                  <a:t>IF-SAN (</a:t>
                </a:r>
                <a:r>
                  <a:rPr lang="en-US" altLang="zh-TW" dirty="0">
                    <a:solidFill>
                      <a:srgbClr val="FF0000"/>
                    </a:solidFill>
                  </a:rPr>
                  <a:t>Embedding layers</a:t>
                </a:r>
                <a:r>
                  <a:rPr lang="en-US" altLang="zh-TW" dirty="0"/>
                  <a:t>)</a:t>
                </a:r>
                <a:endParaRPr lang="en-US" dirty="0"/>
              </a:p>
              <a:p>
                <a:r>
                  <a:rPr lang="en-US" altLang="zh-TW" dirty="0"/>
                  <a:t>Goal : Session </a:t>
                </a:r>
                <a14:m>
                  <m:oMath xmlns:m="http://schemas.openxmlformats.org/officeDocument/2006/math">
                    <m:sSub>
                      <m:sSubPr>
                        <m:ctrlPr>
                          <a:rPr lang="en-US" altLang="zh-TW" i="1" dirty="0">
                            <a:latin typeface="Cambria Math" panose="02040503050406030204" pitchFamily="18" charset="0"/>
                          </a:rPr>
                        </m:ctrlPr>
                      </m:sSubPr>
                      <m:e>
                        <m:r>
                          <a:rPr lang="en-US" altLang="zh-TW" b="0" i="1" dirty="0" smtClean="0">
                            <a:latin typeface="Cambria Math" panose="02040503050406030204" pitchFamily="18" charset="0"/>
                          </a:rPr>
                          <m:t>𝑢</m:t>
                        </m:r>
                      </m:e>
                      <m:sub>
                        <m:r>
                          <a:rPr lang="en-US" altLang="zh-TW" i="1" dirty="0">
                            <a:latin typeface="Cambria Math" panose="02040503050406030204" pitchFamily="18" charset="0"/>
                          </a:rPr>
                          <m:t>𝑖</m:t>
                        </m:r>
                      </m:sub>
                    </m:sSub>
                    <m:r>
                      <a:rPr lang="en-US" altLang="zh-TW" i="1" dirty="0">
                        <a:latin typeface="Cambria Math" panose="02040503050406030204" pitchFamily="18" charset="0"/>
                      </a:rPr>
                      <m:t> </m:t>
                    </m:r>
                  </m:oMath>
                </a14:m>
                <a:r>
                  <a:rPr lang="en-US" altLang="zh-TW" dirty="0"/>
                  <a:t>&amp; Unique items</a:t>
                </a:r>
                <a:r>
                  <a:rPr lang="zh-TW" altLang="en-US" dirty="0"/>
                  <a:t> </a:t>
                </a:r>
                <a:r>
                  <a:rPr lang="en-US" altLang="zh-TW" dirty="0"/>
                  <a:t> V -&gt; Word2Vector</a:t>
                </a:r>
              </a:p>
              <a:p>
                <a:pPr lvl="1"/>
                <a:r>
                  <a:rPr lang="en-US" altLang="zh-TW" dirty="0"/>
                  <a:t>Embedding of item </a:t>
                </a:r>
                <a14:m>
                  <m:oMath xmlns:m="http://schemas.openxmlformats.org/officeDocument/2006/math">
                    <m:sSub>
                      <m:sSubPr>
                        <m:ctrlPr>
                          <a:rPr lang="ar-AE" altLang="zh-TW" i="1" dirty="0">
                            <a:latin typeface="Cambria Math" panose="02040503050406030204" pitchFamily="18" charset="0"/>
                          </a:rPr>
                        </m:ctrlPr>
                      </m:sSubPr>
                      <m:e>
                        <m:r>
                          <a:rPr lang="zh-TW" altLang="ar-AE" i="1" dirty="0">
                            <a:latin typeface="Cambria Math" panose="02040503050406030204" pitchFamily="18" charset="0"/>
                          </a:rPr>
                          <m:t>𝑥</m:t>
                        </m:r>
                      </m:e>
                      <m:sub>
                        <m:r>
                          <a:rPr lang="zh-TW" altLang="ar-AE" i="1" dirty="0">
                            <a:latin typeface="Cambria Math" panose="02040503050406030204" pitchFamily="18" charset="0"/>
                          </a:rPr>
                          <m:t>𝑖</m:t>
                        </m:r>
                      </m:sub>
                    </m:sSub>
                  </m:oMath>
                </a14:m>
                <a:r>
                  <a:rPr lang="ar-AE" altLang="zh-TW" dirty="0"/>
                  <a:t> </a:t>
                </a:r>
                <a:r>
                  <a:rPr lang="en-US" altLang="zh-TW" dirty="0"/>
                  <a:t>in session </a:t>
                </a:r>
                <a14:m>
                  <m:oMath xmlns:m="http://schemas.openxmlformats.org/officeDocument/2006/math">
                    <m:sSub>
                      <m:sSubPr>
                        <m:ctrlPr>
                          <a:rPr lang="ar-AE" altLang="zh-TW" i="1" dirty="0">
                            <a:latin typeface="Cambria Math" panose="02040503050406030204" pitchFamily="18" charset="0"/>
                          </a:rPr>
                        </m:ctrlPr>
                      </m:sSubPr>
                      <m:e>
                        <m:r>
                          <a:rPr lang="zh-TW" altLang="ar-AE" i="1" dirty="0">
                            <a:latin typeface="Cambria Math" panose="02040503050406030204" pitchFamily="18" charset="0"/>
                          </a:rPr>
                          <m:t>𝑢</m:t>
                        </m:r>
                      </m:e>
                      <m:sub>
                        <m:r>
                          <a:rPr lang="zh-TW" altLang="ar-AE" i="1" dirty="0">
                            <a:latin typeface="Cambria Math" panose="02040503050406030204" pitchFamily="18" charset="0"/>
                          </a:rPr>
                          <m:t>𝑖</m:t>
                        </m:r>
                      </m:sub>
                    </m:sSub>
                  </m:oMath>
                </a14:m>
                <a:r>
                  <a:rPr lang="ar-AE" altLang="zh-TW" dirty="0"/>
                  <a:t> , </a:t>
                </a:r>
                <a:r>
                  <a:rPr lang="en-US" altLang="zh-TW" dirty="0"/>
                  <a:t>denoted as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𝑒</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𝑥</m:t>
                            </m:r>
                          </m:e>
                          <m:sub>
                            <m:r>
                              <a:rPr lang="en-US" altLang="zh-TW" i="1" dirty="0">
                                <a:latin typeface="Cambria Math" panose="02040503050406030204" pitchFamily="18" charset="0"/>
                              </a:rPr>
                              <m:t>𝑖</m:t>
                            </m:r>
                          </m:sub>
                        </m:sSub>
                      </m:sub>
                    </m:sSub>
                    <m:r>
                      <a:rPr lang="en-US" altLang="zh-TW" i="1" dirty="0">
                        <a:latin typeface="Cambria Math" panose="02040503050406030204" pitchFamily="18" charset="0"/>
                      </a:rPr>
                      <m:t> </m:t>
                    </m:r>
                  </m:oMath>
                </a14:m>
                <a:endParaRPr lang="en-US" altLang="zh-TW" dirty="0"/>
              </a:p>
              <a:p>
                <a:pPr lvl="1"/>
                <a:r>
                  <a:rPr lang="en-US" altLang="zh-TW" dirty="0"/>
                  <a:t>Given an item </a:t>
                </a:r>
                <a14:m>
                  <m:oMath xmlns:m="http://schemas.openxmlformats.org/officeDocument/2006/math">
                    <m:sSub>
                      <m:sSubPr>
                        <m:ctrlPr>
                          <a:rPr lang="ar-AE" altLang="zh-TW" i="1" dirty="0">
                            <a:latin typeface="Cambria Math" panose="02040503050406030204" pitchFamily="18" charset="0"/>
                          </a:rPr>
                        </m:ctrlPr>
                      </m:sSubPr>
                      <m:e>
                        <m:r>
                          <a:rPr lang="zh-TW" altLang="ar-AE" i="1" dirty="0">
                            <a:latin typeface="Cambria Math" panose="02040503050406030204" pitchFamily="18" charset="0"/>
                          </a:rPr>
                          <m:t>𝑥</m:t>
                        </m:r>
                      </m:e>
                      <m:sub>
                        <m:r>
                          <a:rPr lang="zh-TW" altLang="ar-AE" i="1" dirty="0">
                            <a:latin typeface="Cambria Math" panose="02040503050406030204" pitchFamily="18" charset="0"/>
                          </a:rPr>
                          <m:t>𝑖</m:t>
                        </m:r>
                      </m:sub>
                    </m:sSub>
                  </m:oMath>
                </a14:m>
                <a:r>
                  <a:rPr lang="ar-AE" altLang="zh-TW" dirty="0"/>
                  <a:t> , </a:t>
                </a:r>
                <a:r>
                  <a:rPr lang="en-US" altLang="zh-TW" dirty="0"/>
                  <a:t>can be embedded as </a:t>
                </a:r>
                <a14:m>
                  <m:oMath xmlns:m="http://schemas.openxmlformats.org/officeDocument/2006/math">
                    <m:sSub>
                      <m:sSubPr>
                        <m:ctrlPr>
                          <a:rPr lang="ar-AE" altLang="zh-TW" i="1" dirty="0" smtClean="0">
                            <a:solidFill>
                              <a:srgbClr val="FF0000"/>
                            </a:solidFill>
                            <a:latin typeface="Cambria Math" panose="02040503050406030204" pitchFamily="18" charset="0"/>
                          </a:rPr>
                        </m:ctrlPr>
                      </m:sSubPr>
                      <m:e>
                        <m:r>
                          <a:rPr lang="zh-TW" altLang="ar-AE" i="1" dirty="0">
                            <a:solidFill>
                              <a:srgbClr val="FF0000"/>
                            </a:solidFill>
                            <a:latin typeface="Cambria Math" panose="02040503050406030204" pitchFamily="18" charset="0"/>
                          </a:rPr>
                          <m:t>𝑎</m:t>
                        </m:r>
                      </m:e>
                      <m:sub>
                        <m:r>
                          <a:rPr lang="zh-TW" altLang="ar-AE" i="1" dirty="0">
                            <a:solidFill>
                              <a:srgbClr val="FF0000"/>
                            </a:solidFill>
                            <a:latin typeface="Cambria Math" panose="02040503050406030204" pitchFamily="18" charset="0"/>
                          </a:rPr>
                          <m:t>𝑖</m:t>
                        </m:r>
                      </m:sub>
                    </m:sSub>
                    <m:r>
                      <a:rPr lang="ar-AE" altLang="zh-TW" i="1" dirty="0">
                        <a:solidFill>
                          <a:srgbClr val="FF0000"/>
                        </a:solidFill>
                        <a:latin typeface="Cambria Math" panose="02040503050406030204" pitchFamily="18" charset="0"/>
                      </a:rPr>
                      <m:t>={</m:t>
                    </m:r>
                    <m:r>
                      <a:rPr lang="zh-TW" altLang="ar-AE" i="1" dirty="0">
                        <a:solidFill>
                          <a:srgbClr val="FF0000"/>
                        </a:solidFill>
                        <a:latin typeface="Cambria Math" panose="02040503050406030204" pitchFamily="18" charset="0"/>
                      </a:rPr>
                      <m:t>𝑣𝑒𝑐</m:t>
                    </m:r>
                    <m:d>
                      <m:dPr>
                        <m:ctrlPr>
                          <a:rPr lang="ar-AE" altLang="zh-TW" i="1" dirty="0">
                            <a:solidFill>
                              <a:srgbClr val="FF0000"/>
                            </a:solidFill>
                            <a:latin typeface="Cambria Math" panose="02040503050406030204" pitchFamily="18" charset="0"/>
                          </a:rPr>
                        </m:ctrlPr>
                      </m:dPr>
                      <m:e>
                        <m:sSub>
                          <m:sSubPr>
                            <m:ctrlPr>
                              <a:rPr lang="ar-AE" altLang="zh-TW" i="1" dirty="0">
                                <a:solidFill>
                                  <a:srgbClr val="FF0000"/>
                                </a:solidFill>
                                <a:latin typeface="Cambria Math" panose="02040503050406030204" pitchFamily="18" charset="0"/>
                              </a:rPr>
                            </m:ctrlPr>
                          </m:sSubPr>
                          <m:e>
                            <m:r>
                              <a:rPr lang="zh-TW" altLang="ar-AE" i="1" dirty="0">
                                <a:solidFill>
                                  <a:srgbClr val="FF0000"/>
                                </a:solidFill>
                                <a:latin typeface="Cambria Math" panose="02040503050406030204" pitchFamily="18" charset="0"/>
                              </a:rPr>
                              <m:t>𝑟</m:t>
                            </m:r>
                          </m:e>
                          <m:sub>
                            <m:r>
                              <a:rPr lang="zh-TW" altLang="ar-AE" i="1" dirty="0">
                                <a:solidFill>
                                  <a:srgbClr val="FF0000"/>
                                </a:solidFill>
                                <a:latin typeface="Cambria Math" panose="02040503050406030204" pitchFamily="18" charset="0"/>
                              </a:rPr>
                              <m:t>𝑖</m:t>
                            </m:r>
                          </m:sub>
                        </m:sSub>
                      </m:e>
                    </m:d>
                    <m:r>
                      <a:rPr lang="ar-AE" altLang="zh-TW" i="1" dirty="0">
                        <a:solidFill>
                          <a:srgbClr val="FF0000"/>
                        </a:solidFill>
                        <a:latin typeface="Cambria Math" panose="02040503050406030204" pitchFamily="18" charset="0"/>
                      </a:rPr>
                      <m:t>,</m:t>
                    </m:r>
                    <m:r>
                      <a:rPr lang="zh-TW" altLang="ar-AE" i="1" dirty="0">
                        <a:solidFill>
                          <a:srgbClr val="FF0000"/>
                        </a:solidFill>
                        <a:latin typeface="Cambria Math" panose="02040503050406030204" pitchFamily="18" charset="0"/>
                      </a:rPr>
                      <m:t>𝑣𝑒𝑐</m:t>
                    </m:r>
                    <m:d>
                      <m:dPr>
                        <m:ctrlPr>
                          <a:rPr lang="ar-AE" altLang="zh-TW" i="1" dirty="0">
                            <a:solidFill>
                              <a:srgbClr val="FF0000"/>
                            </a:solidFill>
                            <a:latin typeface="Cambria Math" panose="02040503050406030204" pitchFamily="18" charset="0"/>
                          </a:rPr>
                        </m:ctrlPr>
                      </m:dPr>
                      <m:e>
                        <m:sSub>
                          <m:sSubPr>
                            <m:ctrlPr>
                              <a:rPr lang="ar-AE" altLang="zh-TW" i="1" dirty="0">
                                <a:solidFill>
                                  <a:srgbClr val="FF0000"/>
                                </a:solidFill>
                                <a:latin typeface="Cambria Math" panose="02040503050406030204" pitchFamily="18" charset="0"/>
                              </a:rPr>
                            </m:ctrlPr>
                          </m:sSubPr>
                          <m:e>
                            <m:r>
                              <a:rPr lang="zh-TW" altLang="ar-AE" i="1" dirty="0">
                                <a:solidFill>
                                  <a:srgbClr val="FF0000"/>
                                </a:solidFill>
                                <a:latin typeface="Cambria Math" panose="02040503050406030204" pitchFamily="18" charset="0"/>
                              </a:rPr>
                              <m:t>𝑏</m:t>
                            </m:r>
                          </m:e>
                          <m:sub>
                            <m:r>
                              <a:rPr lang="zh-TW" altLang="ar-AE" i="1" dirty="0">
                                <a:solidFill>
                                  <a:srgbClr val="FF0000"/>
                                </a:solidFill>
                                <a:latin typeface="Cambria Math" panose="02040503050406030204" pitchFamily="18" charset="0"/>
                              </a:rPr>
                              <m:t>𝑖</m:t>
                            </m:r>
                          </m:sub>
                        </m:sSub>
                      </m:e>
                    </m:d>
                    <m:r>
                      <a:rPr lang="ar-AE" altLang="zh-TW" i="1" dirty="0">
                        <a:solidFill>
                          <a:srgbClr val="FF0000"/>
                        </a:solidFill>
                        <a:latin typeface="Cambria Math" panose="02040503050406030204" pitchFamily="18" charset="0"/>
                      </a:rPr>
                      <m:t>,</m:t>
                    </m:r>
                    <m:r>
                      <a:rPr lang="zh-TW" altLang="ar-AE" i="1" dirty="0">
                        <a:solidFill>
                          <a:srgbClr val="FF0000"/>
                        </a:solidFill>
                        <a:latin typeface="Cambria Math" panose="02040503050406030204" pitchFamily="18" charset="0"/>
                      </a:rPr>
                      <m:t>𝑣𝑒𝑐</m:t>
                    </m:r>
                    <m:d>
                      <m:dPr>
                        <m:ctrlPr>
                          <a:rPr lang="ar-AE" altLang="zh-TW" i="1" dirty="0">
                            <a:solidFill>
                              <a:srgbClr val="FF0000"/>
                            </a:solidFill>
                            <a:latin typeface="Cambria Math" panose="02040503050406030204" pitchFamily="18" charset="0"/>
                          </a:rPr>
                        </m:ctrlPr>
                      </m:dPr>
                      <m:e>
                        <m:sSub>
                          <m:sSubPr>
                            <m:ctrlPr>
                              <a:rPr lang="ar-AE" altLang="zh-TW" i="1" dirty="0">
                                <a:solidFill>
                                  <a:srgbClr val="FF0000"/>
                                </a:solidFill>
                                <a:latin typeface="Cambria Math" panose="02040503050406030204" pitchFamily="18" charset="0"/>
                              </a:rPr>
                            </m:ctrlPr>
                          </m:sSubPr>
                          <m:e>
                            <m:r>
                              <a:rPr lang="zh-TW" altLang="ar-AE" i="1" dirty="0">
                                <a:solidFill>
                                  <a:srgbClr val="FF0000"/>
                                </a:solidFill>
                                <a:latin typeface="Cambria Math" panose="02040503050406030204" pitchFamily="18" charset="0"/>
                              </a:rPr>
                              <m:t>𝑙</m:t>
                            </m:r>
                          </m:e>
                          <m:sub>
                            <m:r>
                              <a:rPr lang="zh-TW" altLang="ar-AE" i="1" dirty="0">
                                <a:solidFill>
                                  <a:srgbClr val="FF0000"/>
                                </a:solidFill>
                                <a:latin typeface="Cambria Math" panose="02040503050406030204" pitchFamily="18" charset="0"/>
                              </a:rPr>
                              <m:t>𝑖</m:t>
                            </m:r>
                          </m:sub>
                        </m:sSub>
                      </m:e>
                    </m:d>
                    <m:r>
                      <a:rPr lang="ar-AE" altLang="zh-TW" i="1" dirty="0">
                        <a:solidFill>
                          <a:srgbClr val="FF0000"/>
                        </a:solidFill>
                        <a:latin typeface="Cambria Math" panose="02040503050406030204" pitchFamily="18" charset="0"/>
                      </a:rPr>
                      <m:t>}</m:t>
                    </m:r>
                  </m:oMath>
                </a14:m>
                <a:r>
                  <a:rPr lang="ar-AE" altLang="zh-TW" dirty="0">
                    <a:solidFill>
                      <a:srgbClr val="FF0000"/>
                    </a:solidFill>
                  </a:rPr>
                  <a:t> </a:t>
                </a:r>
                <a:endParaRPr lang="en-US" dirty="0"/>
              </a:p>
              <a:p>
                <a:pPr lvl="0" algn="l" rtl="0">
                  <a:spcBef>
                    <a:spcPts val="0"/>
                  </a:spcBef>
                  <a:spcAft>
                    <a:spcPts val="0"/>
                  </a:spcAft>
                  <a:buSzPts val="1800"/>
                  <a:buFont typeface="Wingdings" panose="05000000000000000000" pitchFamily="2" charset="2"/>
                  <a:buChar char="Ø"/>
                </a:pPr>
                <a:r>
                  <a:rPr lang="en-US" altLang="zh-TW" dirty="0"/>
                  <a:t>Vanilla attention : Filter the </a:t>
                </a:r>
                <a:r>
                  <a:rPr lang="en-US" altLang="zh-TW" dirty="0">
                    <a:solidFill>
                      <a:srgbClr val="FF0000"/>
                    </a:solidFill>
                  </a:rPr>
                  <a:t>item features </a:t>
                </a:r>
                <a:r>
                  <a:rPr lang="en-US" altLang="zh-TW" dirty="0"/>
                  <a:t>that users care about</a:t>
                </a:r>
              </a:p>
              <a:p>
                <a:pPr lvl="1">
                  <a:buSzPts val="1800"/>
                  <a:buFont typeface="Wingdings" panose="05000000000000000000" pitchFamily="2" charset="2"/>
                  <a:buChar char="Ø"/>
                </a:pPr>
                <a:r>
                  <a:rPr lang="en-US" dirty="0"/>
                  <a:t>E.g. choose </a:t>
                </a:r>
                <a:r>
                  <a:rPr lang="en-US" dirty="0" err="1"/>
                  <a:t>iphone</a:t>
                </a:r>
                <a:r>
                  <a:rPr lang="en-US" dirty="0"/>
                  <a:t> -&gt; brand? Seller?</a:t>
                </a:r>
              </a:p>
            </p:txBody>
          </p:sp>
        </mc:Choice>
        <mc:Fallback xmlns="">
          <p:sp>
            <p:nvSpPr>
              <p:cNvPr id="5" name="Google Shape;166;p25">
                <a:extLst>
                  <a:ext uri="{FF2B5EF4-FFF2-40B4-BE49-F238E27FC236}">
                    <a16:creationId xmlns:a16="http://schemas.microsoft.com/office/drawing/2014/main" id="{ED34BB99-36AF-4F2D-AC64-1DCD8AED3678}"/>
                  </a:ext>
                </a:extLst>
              </p:cNvPr>
              <p:cNvSpPr txBox="1">
                <a:spLocks noGrp="1" noRot="1" noChangeAspect="1" noMove="1" noResize="1" noEditPoints="1" noAdjustHandles="1" noChangeArrowheads="1" noChangeShapeType="1" noTextEdit="1"/>
              </p:cNvSpPr>
              <p:nvPr>
                <p:ph type="body" idx="1"/>
              </p:nvPr>
            </p:nvSpPr>
            <p:spPr>
              <a:xfrm>
                <a:off x="311150" y="1266825"/>
                <a:ext cx="8521700" cy="3302000"/>
              </a:xfrm>
              <a:prstGeom prst="rect">
                <a:avLst/>
              </a:prstGeom>
              <a:blipFill>
                <a:blip r:embed="rId3"/>
                <a:stretch>
                  <a:fillRect/>
                </a:stretch>
              </a:blipFill>
            </p:spPr>
            <p:txBody>
              <a:bodyPr/>
              <a:lstStyle/>
              <a:p>
                <a:r>
                  <a:rPr lang="zh-TW" altLang="en-US">
                    <a:noFill/>
                  </a:rPr>
                  <a:t> </a:t>
                </a:r>
              </a:p>
            </p:txBody>
          </p:sp>
        </mc:Fallback>
      </mc:AlternateContent>
      <p:pic>
        <p:nvPicPr>
          <p:cNvPr id="7" name="Google Shape;160;p24">
            <a:extLst>
              <a:ext uri="{FF2B5EF4-FFF2-40B4-BE49-F238E27FC236}">
                <a16:creationId xmlns:a16="http://schemas.microsoft.com/office/drawing/2014/main" id="{2A8F6A63-D569-4B6C-832C-482F0714C394}"/>
              </a:ext>
            </a:extLst>
          </p:cNvPr>
          <p:cNvPicPr preferRelativeResize="0"/>
          <p:nvPr/>
        </p:nvPicPr>
        <p:blipFill>
          <a:blip r:embed="rId4">
            <a:alphaModFix/>
          </a:blip>
          <a:stretch>
            <a:fillRect/>
          </a:stretch>
        </p:blipFill>
        <p:spPr>
          <a:xfrm>
            <a:off x="4515107" y="3027425"/>
            <a:ext cx="4005261" cy="2013720"/>
          </a:xfrm>
          <a:prstGeom prst="rect">
            <a:avLst/>
          </a:prstGeom>
          <a:noFill/>
          <a:ln>
            <a:noFill/>
          </a:ln>
        </p:spPr>
      </p:pic>
      <p:pic>
        <p:nvPicPr>
          <p:cNvPr id="4" name="圖片 3">
            <a:extLst>
              <a:ext uri="{FF2B5EF4-FFF2-40B4-BE49-F238E27FC236}">
                <a16:creationId xmlns:a16="http://schemas.microsoft.com/office/drawing/2014/main" id="{0C15FD25-32A3-4283-AA94-977DD9E461D9}"/>
              </a:ext>
            </a:extLst>
          </p:cNvPr>
          <p:cNvPicPr>
            <a:picLocks noChangeAspect="1"/>
          </p:cNvPicPr>
          <p:nvPr/>
        </p:nvPicPr>
        <p:blipFill>
          <a:blip r:embed="rId5"/>
          <a:stretch>
            <a:fillRect/>
          </a:stretch>
        </p:blipFill>
        <p:spPr>
          <a:xfrm>
            <a:off x="4594676" y="3214095"/>
            <a:ext cx="447894" cy="1794945"/>
          </a:xfrm>
          <a:prstGeom prst="rect">
            <a:avLst/>
          </a:prstGeom>
        </p:spPr>
      </p:pic>
      <p:sp>
        <p:nvSpPr>
          <p:cNvPr id="8" name="矩形 7">
            <a:extLst>
              <a:ext uri="{FF2B5EF4-FFF2-40B4-BE49-F238E27FC236}">
                <a16:creationId xmlns:a16="http://schemas.microsoft.com/office/drawing/2014/main" id="{D516F23D-E05F-4BBC-A2EE-BB10F13C5B8B}"/>
              </a:ext>
            </a:extLst>
          </p:cNvPr>
          <p:cNvSpPr/>
          <p:nvPr/>
        </p:nvSpPr>
        <p:spPr>
          <a:xfrm>
            <a:off x="5153987" y="3116995"/>
            <a:ext cx="717921" cy="17949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83890E63-7E63-4B15-B509-F8CE3722F139}"/>
                  </a:ext>
                </a:extLst>
              </p:cNvPr>
              <p:cNvSpPr/>
              <p:nvPr/>
            </p:nvSpPr>
            <p:spPr>
              <a:xfrm>
                <a:off x="5930269" y="3671565"/>
                <a:ext cx="48064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ar-AE" altLang="zh-TW" sz="2000" i="1" dirty="0" smtClean="0">
                              <a:solidFill>
                                <a:schemeClr val="bg2">
                                  <a:lumMod val="50000"/>
                                </a:schemeClr>
                              </a:solidFill>
                              <a:latin typeface="Cambria Math" panose="02040503050406030204" pitchFamily="18" charset="0"/>
                            </a:rPr>
                          </m:ctrlPr>
                        </m:sSubPr>
                        <m:e>
                          <m:r>
                            <a:rPr lang="zh-TW" altLang="ar-AE" sz="2000" i="1" dirty="0">
                              <a:solidFill>
                                <a:schemeClr val="bg2">
                                  <a:lumMod val="50000"/>
                                </a:schemeClr>
                              </a:solidFill>
                              <a:latin typeface="Cambria Math" panose="02040503050406030204" pitchFamily="18" charset="0"/>
                            </a:rPr>
                            <m:t>𝑎</m:t>
                          </m:r>
                        </m:e>
                        <m:sub>
                          <m:r>
                            <a:rPr lang="zh-TW" altLang="ar-AE" sz="2000" i="1" dirty="0">
                              <a:solidFill>
                                <a:schemeClr val="bg2">
                                  <a:lumMod val="50000"/>
                                </a:schemeClr>
                              </a:solidFill>
                              <a:latin typeface="Cambria Math" panose="02040503050406030204" pitchFamily="18" charset="0"/>
                            </a:rPr>
                            <m:t>𝑖</m:t>
                          </m:r>
                        </m:sub>
                      </m:sSub>
                    </m:oMath>
                  </m:oMathPara>
                </a14:m>
                <a:endParaRPr lang="zh-TW" altLang="en-US" sz="2000" dirty="0"/>
              </a:p>
            </p:txBody>
          </p:sp>
        </mc:Choice>
        <mc:Fallback xmlns="">
          <p:sp>
            <p:nvSpPr>
              <p:cNvPr id="21" name="矩形 20">
                <a:extLst>
                  <a:ext uri="{FF2B5EF4-FFF2-40B4-BE49-F238E27FC236}">
                    <a16:creationId xmlns:a16="http://schemas.microsoft.com/office/drawing/2014/main" id="{83890E63-7E63-4B15-B509-F8CE3722F139}"/>
                  </a:ext>
                </a:extLst>
              </p:cNvPr>
              <p:cNvSpPr>
                <a:spLocks noRot="1" noChangeAspect="1" noMove="1" noResize="1" noEditPoints="1" noAdjustHandles="1" noChangeArrowheads="1" noChangeShapeType="1" noTextEdit="1"/>
              </p:cNvSpPr>
              <p:nvPr/>
            </p:nvSpPr>
            <p:spPr>
              <a:xfrm>
                <a:off x="5930269" y="3671565"/>
                <a:ext cx="480644" cy="400110"/>
              </a:xfrm>
              <a:prstGeom prst="rect">
                <a:avLst/>
              </a:prstGeom>
              <a:blipFill>
                <a:blip r:embed="rId6"/>
                <a:stretch>
                  <a:fillRect b="-454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83EC2722-2DDA-4D47-A656-CD8A61EFD8CC}"/>
                  </a:ext>
                </a:extLst>
              </p:cNvPr>
              <p:cNvSpPr/>
              <p:nvPr/>
            </p:nvSpPr>
            <p:spPr>
              <a:xfrm>
                <a:off x="5169427" y="3299648"/>
                <a:ext cx="574388" cy="396519"/>
              </a:xfrm>
              <a:prstGeom prst="rect">
                <a:avLst/>
              </a:prstGeom>
            </p:spPr>
            <p:txBody>
              <a:bodyPr wrap="none">
                <a:spAutoFit/>
              </a:bodyPr>
              <a:lstStyle/>
              <a:p>
                <a:pPr lvl="2"/>
                <a14:m>
                  <m:oMathPara xmlns:m="http://schemas.openxmlformats.org/officeDocument/2006/math">
                    <m:oMathParaPr>
                      <m:jc m:val="centerGroup"/>
                    </m:oMathParaPr>
                    <m:oMath xmlns:m="http://schemas.openxmlformats.org/officeDocument/2006/math">
                      <m:sSub>
                        <m:sSubPr>
                          <m:ctrlPr>
                            <a:rPr lang="en-US" altLang="zh-TW" sz="1800" i="1" dirty="0">
                              <a:latin typeface="Cambria Math" panose="02040503050406030204" pitchFamily="18" charset="0"/>
                            </a:rPr>
                          </m:ctrlPr>
                        </m:sSubPr>
                        <m:e>
                          <m:r>
                            <a:rPr lang="en-US" altLang="zh-TW" sz="1800" i="1" dirty="0">
                              <a:latin typeface="Cambria Math" panose="02040503050406030204" pitchFamily="18" charset="0"/>
                            </a:rPr>
                            <m:t>𝑒</m:t>
                          </m:r>
                        </m:e>
                        <m:sub>
                          <m:sSub>
                            <m:sSubPr>
                              <m:ctrlPr>
                                <a:rPr lang="en-US" altLang="zh-TW" sz="1800" i="1" dirty="0">
                                  <a:latin typeface="Cambria Math" panose="02040503050406030204" pitchFamily="18" charset="0"/>
                                </a:rPr>
                              </m:ctrlPr>
                            </m:sSubPr>
                            <m:e>
                              <m:r>
                                <a:rPr lang="en-US" altLang="zh-TW" sz="1800" i="1" dirty="0">
                                  <a:latin typeface="Cambria Math" panose="02040503050406030204" pitchFamily="18" charset="0"/>
                                </a:rPr>
                                <m:t>𝑥</m:t>
                              </m:r>
                            </m:e>
                            <m:sub>
                              <m:r>
                                <a:rPr lang="en-US" altLang="zh-TW" sz="1800" i="1" dirty="0">
                                  <a:latin typeface="Cambria Math" panose="02040503050406030204" pitchFamily="18" charset="0"/>
                                </a:rPr>
                                <m:t>𝑖</m:t>
                              </m:r>
                            </m:sub>
                          </m:sSub>
                        </m:sub>
                      </m:sSub>
                      <m:r>
                        <a:rPr lang="en-US" altLang="zh-TW" sz="1800" i="1" dirty="0">
                          <a:latin typeface="Cambria Math" panose="02040503050406030204" pitchFamily="18" charset="0"/>
                        </a:rPr>
                        <m:t> </m:t>
                      </m:r>
                    </m:oMath>
                  </m:oMathPara>
                </a14:m>
                <a:endParaRPr lang="en-US" altLang="zh-TW" sz="1800" dirty="0"/>
              </a:p>
            </p:txBody>
          </p:sp>
        </mc:Choice>
        <mc:Fallback xmlns="">
          <p:sp>
            <p:nvSpPr>
              <p:cNvPr id="22" name="矩形 21">
                <a:extLst>
                  <a:ext uri="{FF2B5EF4-FFF2-40B4-BE49-F238E27FC236}">
                    <a16:creationId xmlns:a16="http://schemas.microsoft.com/office/drawing/2014/main" id="{83EC2722-2DDA-4D47-A656-CD8A61EFD8CC}"/>
                  </a:ext>
                </a:extLst>
              </p:cNvPr>
              <p:cNvSpPr>
                <a:spLocks noRot="1" noChangeAspect="1" noMove="1" noResize="1" noEditPoints="1" noAdjustHandles="1" noChangeArrowheads="1" noChangeShapeType="1" noTextEdit="1"/>
              </p:cNvSpPr>
              <p:nvPr/>
            </p:nvSpPr>
            <p:spPr>
              <a:xfrm>
                <a:off x="5169427" y="3299648"/>
                <a:ext cx="574388" cy="396519"/>
              </a:xfrm>
              <a:prstGeom prst="rect">
                <a:avLst/>
              </a:prstGeom>
              <a:blipFill>
                <a:blip r:embed="rId7"/>
                <a:stretch>
                  <a:fillRect b="-307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矩形 22">
                <a:extLst>
                  <a:ext uri="{FF2B5EF4-FFF2-40B4-BE49-F238E27FC236}">
                    <a16:creationId xmlns:a16="http://schemas.microsoft.com/office/drawing/2014/main" id="{99CCD8D3-5DCC-497E-90B4-5F32F87DDCBE}"/>
                  </a:ext>
                </a:extLst>
              </p:cNvPr>
              <p:cNvSpPr/>
              <p:nvPr/>
            </p:nvSpPr>
            <p:spPr>
              <a:xfrm>
                <a:off x="4185163" y="3301120"/>
                <a:ext cx="471732" cy="400110"/>
              </a:xfrm>
              <a:prstGeom prst="rect">
                <a:avLst/>
              </a:prstGeom>
            </p:spPr>
            <p:txBody>
              <a:bodyPr wrap="none">
                <a:spAutoFit/>
              </a:bodyPr>
              <a:lstStyle/>
              <a:p>
                <a:pPr lvl="2"/>
                <a14:m>
                  <m:oMathPara xmlns:m="http://schemas.openxmlformats.org/officeDocument/2006/math">
                    <m:oMathParaPr>
                      <m:jc m:val="centerGroup"/>
                    </m:oMathParaPr>
                    <m:oMath xmlns:m="http://schemas.openxmlformats.org/officeDocument/2006/math">
                      <m:sSub>
                        <m:sSubPr>
                          <m:ctrlPr>
                            <a:rPr lang="en-US" altLang="zh-TW" sz="2000" b="0" i="1" dirty="0" smtClean="0">
                              <a:latin typeface="Cambria Math" panose="02040503050406030204" pitchFamily="18" charset="0"/>
                            </a:rPr>
                          </m:ctrlPr>
                        </m:sSubPr>
                        <m:e>
                          <m:r>
                            <a:rPr lang="en-US" altLang="zh-TW" sz="2000" b="0" i="1" dirty="0" smtClean="0">
                              <a:latin typeface="Cambria Math" panose="02040503050406030204" pitchFamily="18" charset="0"/>
                            </a:rPr>
                            <m:t>𝑥</m:t>
                          </m:r>
                        </m:e>
                        <m:sub>
                          <m:r>
                            <a:rPr lang="en-US" altLang="zh-TW" sz="2000" b="0" i="1" dirty="0" smtClean="0">
                              <a:latin typeface="Cambria Math" panose="02040503050406030204" pitchFamily="18" charset="0"/>
                            </a:rPr>
                            <m:t>𝑖</m:t>
                          </m:r>
                        </m:sub>
                      </m:sSub>
                    </m:oMath>
                  </m:oMathPara>
                </a14:m>
                <a:endParaRPr lang="en-US" altLang="zh-TW" sz="2000" dirty="0"/>
              </a:p>
            </p:txBody>
          </p:sp>
        </mc:Choice>
        <mc:Fallback xmlns="">
          <p:sp>
            <p:nvSpPr>
              <p:cNvPr id="23" name="矩形 22">
                <a:extLst>
                  <a:ext uri="{FF2B5EF4-FFF2-40B4-BE49-F238E27FC236}">
                    <a16:creationId xmlns:a16="http://schemas.microsoft.com/office/drawing/2014/main" id="{99CCD8D3-5DCC-497E-90B4-5F32F87DDCBE}"/>
                  </a:ext>
                </a:extLst>
              </p:cNvPr>
              <p:cNvSpPr>
                <a:spLocks noRot="1" noChangeAspect="1" noMove="1" noResize="1" noEditPoints="1" noAdjustHandles="1" noChangeArrowheads="1" noChangeShapeType="1" noTextEdit="1"/>
              </p:cNvSpPr>
              <p:nvPr/>
            </p:nvSpPr>
            <p:spPr>
              <a:xfrm>
                <a:off x="4185163" y="3301120"/>
                <a:ext cx="471732" cy="400110"/>
              </a:xfrm>
              <a:prstGeom prst="rect">
                <a:avLst/>
              </a:prstGeom>
              <a:blipFill>
                <a:blip r:embed="rId8"/>
                <a:stretch>
                  <a:fillRect b="-46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3877569A-07C3-4EAA-AA5D-D95346A44F47}"/>
                  </a:ext>
                </a:extLst>
              </p:cNvPr>
              <p:cNvSpPr/>
              <p:nvPr/>
            </p:nvSpPr>
            <p:spPr>
              <a:xfrm>
                <a:off x="4185163" y="4118829"/>
                <a:ext cx="471732" cy="400110"/>
              </a:xfrm>
              <a:prstGeom prst="rect">
                <a:avLst/>
              </a:prstGeom>
            </p:spPr>
            <p:txBody>
              <a:bodyPr wrap="none">
                <a:spAutoFit/>
              </a:bodyPr>
              <a:lstStyle/>
              <a:p>
                <a:pPr lvl="2"/>
                <a14:m>
                  <m:oMathPara xmlns:m="http://schemas.openxmlformats.org/officeDocument/2006/math">
                    <m:oMathParaPr>
                      <m:jc m:val="centerGroup"/>
                    </m:oMathParaPr>
                    <m:oMath xmlns:m="http://schemas.openxmlformats.org/officeDocument/2006/math">
                      <m:sSub>
                        <m:sSubPr>
                          <m:ctrlPr>
                            <a:rPr lang="en-US" altLang="zh-TW" sz="2000" b="0" i="1" dirty="0" smtClean="0">
                              <a:latin typeface="Cambria Math" panose="02040503050406030204" pitchFamily="18" charset="0"/>
                            </a:rPr>
                          </m:ctrlPr>
                        </m:sSubPr>
                        <m:e>
                          <m:r>
                            <a:rPr lang="en-US" altLang="zh-TW" sz="2000" b="0" i="1" dirty="0" smtClean="0">
                              <a:latin typeface="Cambria Math" panose="02040503050406030204" pitchFamily="18" charset="0"/>
                            </a:rPr>
                            <m:t>𝑥</m:t>
                          </m:r>
                        </m:e>
                        <m:sub>
                          <m:r>
                            <a:rPr lang="en-US" altLang="zh-TW" sz="2000" b="0" i="1" dirty="0" smtClean="0">
                              <a:latin typeface="Cambria Math" panose="02040503050406030204" pitchFamily="18" charset="0"/>
                            </a:rPr>
                            <m:t>𝑖</m:t>
                          </m:r>
                        </m:sub>
                      </m:sSub>
                    </m:oMath>
                  </m:oMathPara>
                </a14:m>
                <a:endParaRPr lang="en-US" altLang="zh-TW" sz="2000" dirty="0"/>
              </a:p>
            </p:txBody>
          </p:sp>
        </mc:Choice>
        <mc:Fallback xmlns="">
          <p:sp>
            <p:nvSpPr>
              <p:cNvPr id="27" name="矩形 26">
                <a:extLst>
                  <a:ext uri="{FF2B5EF4-FFF2-40B4-BE49-F238E27FC236}">
                    <a16:creationId xmlns:a16="http://schemas.microsoft.com/office/drawing/2014/main" id="{3877569A-07C3-4EAA-AA5D-D95346A44F47}"/>
                  </a:ext>
                </a:extLst>
              </p:cNvPr>
              <p:cNvSpPr>
                <a:spLocks noRot="1" noChangeAspect="1" noMove="1" noResize="1" noEditPoints="1" noAdjustHandles="1" noChangeArrowheads="1" noChangeShapeType="1" noTextEdit="1"/>
              </p:cNvSpPr>
              <p:nvPr/>
            </p:nvSpPr>
            <p:spPr>
              <a:xfrm>
                <a:off x="4185163" y="4118829"/>
                <a:ext cx="471732" cy="400110"/>
              </a:xfrm>
              <a:prstGeom prst="rect">
                <a:avLst/>
              </a:prstGeom>
              <a:blipFill>
                <a:blip r:embed="rId9"/>
                <a:stretch>
                  <a:fillRect b="-4615"/>
                </a:stretch>
              </a:blipFill>
            </p:spPr>
            <p:txBody>
              <a:bodyPr/>
              <a:lstStyle/>
              <a:p>
                <a:r>
                  <a:rPr lang="zh-TW" altLang="en-US">
                    <a:noFill/>
                  </a:rPr>
                  <a:t> </a:t>
                </a:r>
              </a:p>
            </p:txBody>
          </p:sp>
        </mc:Fallback>
      </mc:AlternateContent>
      <p:sp>
        <p:nvSpPr>
          <p:cNvPr id="25" name="矩形 24">
            <a:extLst>
              <a:ext uri="{FF2B5EF4-FFF2-40B4-BE49-F238E27FC236}">
                <a16:creationId xmlns:a16="http://schemas.microsoft.com/office/drawing/2014/main" id="{A613225C-F551-41C4-8D9A-031D2F4815D2}"/>
              </a:ext>
            </a:extLst>
          </p:cNvPr>
          <p:cNvSpPr/>
          <p:nvPr/>
        </p:nvSpPr>
        <p:spPr>
          <a:xfrm>
            <a:off x="4620984" y="3874487"/>
            <a:ext cx="395277" cy="31959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9" name="矩形 28">
                <a:extLst>
                  <a:ext uri="{FF2B5EF4-FFF2-40B4-BE49-F238E27FC236}">
                    <a16:creationId xmlns:a16="http://schemas.microsoft.com/office/drawing/2014/main" id="{9DA843D5-EFE5-42DB-9911-3481B9C0E966}"/>
                  </a:ext>
                </a:extLst>
              </p:cNvPr>
              <p:cNvSpPr/>
              <p:nvPr/>
            </p:nvSpPr>
            <p:spPr>
              <a:xfrm>
                <a:off x="6120513" y="4479910"/>
                <a:ext cx="580800" cy="396519"/>
              </a:xfrm>
              <a:prstGeom prst="rect">
                <a:avLst/>
              </a:prstGeom>
            </p:spPr>
            <p:txBody>
              <a:bodyPr wrap="none">
                <a:spAutoFit/>
              </a:bodyPr>
              <a:lstStyle/>
              <a:p>
                <a:pPr lvl="2"/>
                <a14:m>
                  <m:oMathPara xmlns:m="http://schemas.openxmlformats.org/officeDocument/2006/math">
                    <m:oMathParaPr>
                      <m:jc m:val="centerGroup"/>
                    </m:oMathParaPr>
                    <m:oMath xmlns:m="http://schemas.openxmlformats.org/officeDocument/2006/math">
                      <m:sSub>
                        <m:sSubPr>
                          <m:ctrlPr>
                            <a:rPr lang="en-US" altLang="zh-TW" sz="1800" i="1" dirty="0" smtClean="0">
                              <a:latin typeface="Cambria Math" panose="02040503050406030204" pitchFamily="18" charset="0"/>
                            </a:rPr>
                          </m:ctrlPr>
                        </m:sSubPr>
                        <m:e>
                          <m:r>
                            <a:rPr lang="en-US" altLang="zh-TW" sz="1800" i="1" dirty="0">
                              <a:latin typeface="Cambria Math" panose="02040503050406030204" pitchFamily="18" charset="0"/>
                            </a:rPr>
                            <m:t>𝑒</m:t>
                          </m:r>
                        </m:e>
                        <m:sub>
                          <m:sSub>
                            <m:sSubPr>
                              <m:ctrlPr>
                                <a:rPr lang="en-US" altLang="zh-TW" sz="1800" i="1" dirty="0" smtClean="0">
                                  <a:latin typeface="Cambria Math" panose="02040503050406030204" pitchFamily="18" charset="0"/>
                                </a:rPr>
                              </m:ctrlPr>
                            </m:sSubPr>
                            <m:e>
                              <m:r>
                                <a:rPr lang="en-US" altLang="zh-TW" sz="1800" b="0" i="1" dirty="0" smtClean="0">
                                  <a:latin typeface="Cambria Math" panose="02040503050406030204" pitchFamily="18" charset="0"/>
                                </a:rPr>
                                <m:t>𝑎</m:t>
                              </m:r>
                            </m:e>
                            <m:sub>
                              <m:r>
                                <a:rPr lang="en-US" altLang="zh-TW" sz="1800" b="0" i="1" dirty="0" smtClean="0">
                                  <a:latin typeface="Cambria Math" panose="02040503050406030204" pitchFamily="18" charset="0"/>
                                </a:rPr>
                                <m:t>𝑖</m:t>
                              </m:r>
                            </m:sub>
                          </m:sSub>
                        </m:sub>
                      </m:sSub>
                      <m:r>
                        <a:rPr lang="en-US" altLang="zh-TW" sz="1800" i="1" dirty="0">
                          <a:latin typeface="Cambria Math" panose="02040503050406030204" pitchFamily="18" charset="0"/>
                        </a:rPr>
                        <m:t> </m:t>
                      </m:r>
                    </m:oMath>
                  </m:oMathPara>
                </a14:m>
                <a:endParaRPr lang="en-US" altLang="zh-TW" sz="1800" dirty="0"/>
              </a:p>
            </p:txBody>
          </p:sp>
        </mc:Choice>
        <mc:Fallback xmlns="">
          <p:sp>
            <p:nvSpPr>
              <p:cNvPr id="29" name="矩形 28">
                <a:extLst>
                  <a:ext uri="{FF2B5EF4-FFF2-40B4-BE49-F238E27FC236}">
                    <a16:creationId xmlns:a16="http://schemas.microsoft.com/office/drawing/2014/main" id="{9DA843D5-EFE5-42DB-9911-3481B9C0E966}"/>
                  </a:ext>
                </a:extLst>
              </p:cNvPr>
              <p:cNvSpPr>
                <a:spLocks noRot="1" noChangeAspect="1" noMove="1" noResize="1" noEditPoints="1" noAdjustHandles="1" noChangeArrowheads="1" noChangeShapeType="1" noTextEdit="1"/>
              </p:cNvSpPr>
              <p:nvPr/>
            </p:nvSpPr>
            <p:spPr>
              <a:xfrm>
                <a:off x="6120513" y="4479910"/>
                <a:ext cx="580800" cy="396519"/>
              </a:xfrm>
              <a:prstGeom prst="rect">
                <a:avLst/>
              </a:prstGeom>
              <a:blipFill>
                <a:blip r:embed="rId10"/>
                <a:stretch>
                  <a:fillRect b="-1538"/>
                </a:stretch>
              </a:blipFill>
            </p:spPr>
            <p:txBody>
              <a:bodyPr/>
              <a:lstStyle/>
              <a:p>
                <a:r>
                  <a:rPr lang="zh-TW" altLang="en-US">
                    <a:noFill/>
                  </a:rPr>
                  <a:t> </a:t>
                </a:r>
              </a:p>
            </p:txBody>
          </p:sp>
        </mc:Fallback>
      </mc:AlternateContent>
      <p:sp>
        <p:nvSpPr>
          <p:cNvPr id="30" name="矩形 29">
            <a:extLst>
              <a:ext uri="{FF2B5EF4-FFF2-40B4-BE49-F238E27FC236}">
                <a16:creationId xmlns:a16="http://schemas.microsoft.com/office/drawing/2014/main" id="{A71AB9D2-824A-4F55-A014-1E46B7FAED57}"/>
              </a:ext>
            </a:extLst>
          </p:cNvPr>
          <p:cNvSpPr/>
          <p:nvPr/>
        </p:nvSpPr>
        <p:spPr>
          <a:xfrm>
            <a:off x="5218362" y="3893130"/>
            <a:ext cx="395277" cy="319596"/>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1" name="直線單箭頭接點 30">
            <a:extLst>
              <a:ext uri="{FF2B5EF4-FFF2-40B4-BE49-F238E27FC236}">
                <a16:creationId xmlns:a16="http://schemas.microsoft.com/office/drawing/2014/main" id="{0B36A86C-312C-423E-94DE-0DBEC51451B8}"/>
              </a:ext>
            </a:extLst>
          </p:cNvPr>
          <p:cNvCxnSpPr>
            <a:cxnSpLocks/>
          </p:cNvCxnSpPr>
          <p:nvPr/>
        </p:nvCxnSpPr>
        <p:spPr>
          <a:xfrm flipV="1">
            <a:off x="5536667" y="3893130"/>
            <a:ext cx="501677" cy="141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a:extLst>
              <a:ext uri="{FF2B5EF4-FFF2-40B4-BE49-F238E27FC236}">
                <a16:creationId xmlns:a16="http://schemas.microsoft.com/office/drawing/2014/main" id="{5B6976AB-A579-42F8-9348-194C57C5B019}"/>
              </a:ext>
            </a:extLst>
          </p:cNvPr>
          <p:cNvCxnSpPr>
            <a:cxnSpLocks/>
          </p:cNvCxnSpPr>
          <p:nvPr/>
        </p:nvCxnSpPr>
        <p:spPr>
          <a:xfrm>
            <a:off x="5732486" y="4708716"/>
            <a:ext cx="501677" cy="30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97A4C630-BDCE-45A2-8D2F-6C8B37194A4E}"/>
              </a:ext>
            </a:extLst>
          </p:cNvPr>
          <p:cNvSpPr/>
          <p:nvPr/>
        </p:nvSpPr>
        <p:spPr>
          <a:xfrm>
            <a:off x="4285129" y="3214095"/>
            <a:ext cx="756205" cy="62828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C1F92CF9-D4C9-4FDA-AD6F-98E284A488C4}"/>
              </a:ext>
            </a:extLst>
          </p:cNvPr>
          <p:cNvSpPr/>
          <p:nvPr/>
        </p:nvSpPr>
        <p:spPr>
          <a:xfrm>
            <a:off x="4276306" y="3835194"/>
            <a:ext cx="756205" cy="117384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23">
            <a:extLst>
              <a:ext uri="{FF2B5EF4-FFF2-40B4-BE49-F238E27FC236}">
                <a16:creationId xmlns:a16="http://schemas.microsoft.com/office/drawing/2014/main" id="{376E92BA-E47A-49A5-BE5D-EF62FF80E899}"/>
              </a:ext>
            </a:extLst>
          </p:cNvPr>
          <p:cNvSpPr/>
          <p:nvPr/>
        </p:nvSpPr>
        <p:spPr>
          <a:xfrm>
            <a:off x="5154432" y="3827664"/>
            <a:ext cx="756205" cy="117384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6954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1" grpId="0"/>
      <p:bldP spid="3" grpId="0" animBg="1"/>
      <p:bldP spid="20"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US" altLang="zh-TW" sz="3200" dirty="0">
                <a:solidFill>
                  <a:schemeClr val="bg2">
                    <a:lumMod val="75000"/>
                  </a:schemeClr>
                </a:solidFill>
                <a:sym typeface="Open Sans"/>
              </a:rPr>
              <a:t>Method</a:t>
            </a:r>
            <a:endParaRPr sz="3200" dirty="0">
              <a:solidFill>
                <a:schemeClr val="bg2">
                  <a:lumMod val="75000"/>
                </a:schemeClr>
              </a:solidFill>
            </a:endParaRPr>
          </a:p>
        </p:txBody>
      </p:sp>
      <mc:AlternateContent xmlns:mc="http://schemas.openxmlformats.org/markup-compatibility/2006" xmlns:a14="http://schemas.microsoft.com/office/drawing/2010/main">
        <mc:Choice Requires="a14">
          <p:sp>
            <p:nvSpPr>
              <p:cNvPr id="3" name="文字版面配置區 2">
                <a:extLst>
                  <a:ext uri="{FF2B5EF4-FFF2-40B4-BE49-F238E27FC236}">
                    <a16:creationId xmlns:a16="http://schemas.microsoft.com/office/drawing/2014/main" id="{AE880C84-0E8A-405F-A86F-166C4E406A97}"/>
                  </a:ext>
                </a:extLst>
              </p:cNvPr>
              <p:cNvSpPr>
                <a:spLocks noGrp="1"/>
              </p:cNvSpPr>
              <p:nvPr>
                <p:ph type="body" idx="1"/>
              </p:nvPr>
            </p:nvSpPr>
            <p:spPr>
              <a:xfrm>
                <a:off x="311699" y="1266325"/>
                <a:ext cx="7672367" cy="3302700"/>
              </a:xfrm>
            </p:spPr>
            <p:txBody>
              <a:bodyPr>
                <a:normAutofit/>
              </a:bodyPr>
              <a:lstStyle/>
              <a:p>
                <a:pPr>
                  <a:buFont typeface="Wingdings" panose="05000000000000000000" pitchFamily="2" charset="2"/>
                  <a:buChar char="Ø"/>
                </a:pPr>
                <a:r>
                  <a:rPr lang="en-US" altLang="zh-TW" dirty="0"/>
                  <a:t>IF-SAN (</a:t>
                </a:r>
                <a:r>
                  <a:rPr lang="en-US" altLang="zh-TW" dirty="0">
                    <a:solidFill>
                      <a:srgbClr val="FF0000"/>
                    </a:solidFill>
                  </a:rPr>
                  <a:t>Feature-based / Item-based</a:t>
                </a:r>
                <a:r>
                  <a:rPr lang="en-US" altLang="zh-TW" dirty="0"/>
                  <a:t> </a:t>
                </a:r>
                <a:r>
                  <a:rPr lang="en-US" altLang="zh-TW" dirty="0">
                    <a:solidFill>
                      <a:srgbClr val="FF0000"/>
                    </a:solidFill>
                  </a:rPr>
                  <a:t>Self attention network layers</a:t>
                </a:r>
                <a:r>
                  <a:rPr lang="en-US" altLang="zh-TW" dirty="0"/>
                  <a:t>)</a:t>
                </a:r>
              </a:p>
              <a:p>
                <a:r>
                  <a:rPr lang="en-US" altLang="zh-TW" dirty="0"/>
                  <a:t>Goal : Get user’s relative importance to item feature</a:t>
                </a:r>
              </a:p>
              <a:p>
                <a:pPr lvl="1"/>
                <a:r>
                  <a:rPr lang="en-US" altLang="zh-TW" dirty="0">
                    <a:latin typeface="Open Sans" panose="02020500000000000000" charset="0"/>
                    <a:ea typeface="Open Sans" panose="02020500000000000000" charset="0"/>
                    <a:cs typeface="Open Sans" panose="02020500000000000000" charset="0"/>
                  </a:rPr>
                  <a:t>Input : Embedding of Item feature</a:t>
                </a:r>
                <a:r>
                  <a:rPr lang="zh-TW" altLang="en-US" dirty="0">
                    <a:latin typeface="Open Sans" panose="02020500000000000000" charset="0"/>
                    <a:ea typeface="Open Sans" panose="02020500000000000000" charset="0"/>
                    <a:cs typeface="Open Sans" panose="02020500000000000000" charset="0"/>
                  </a:rPr>
                  <a:t> </a:t>
                </a:r>
                <a14:m>
                  <m:oMath xmlns:m="http://schemas.openxmlformats.org/officeDocument/2006/math">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𝑒</m:t>
                        </m:r>
                      </m:e>
                      <m:sub>
                        <m:r>
                          <a:rPr lang="en-US" altLang="zh-TW" i="1" dirty="0">
                            <a:latin typeface="Cambria Math" panose="02040503050406030204" pitchFamily="18" charset="0"/>
                          </a:rPr>
                          <m:t>𝑎</m:t>
                        </m:r>
                        <m:r>
                          <a:rPr lang="en-US" altLang="zh-TW" b="0" i="1" dirty="0" smtClean="0">
                            <a:latin typeface="Cambria Math" panose="02040503050406030204" pitchFamily="18" charset="0"/>
                          </a:rPr>
                          <m:t>𝑖</m:t>
                        </m:r>
                      </m:sub>
                    </m:sSub>
                  </m:oMath>
                </a14:m>
                <a:endParaRPr lang="en-US" altLang="zh-TW" dirty="0">
                  <a:latin typeface="Open Sans" panose="02020500000000000000" charset="0"/>
                  <a:ea typeface="Open Sans" panose="02020500000000000000" charset="0"/>
                  <a:cs typeface="Open Sans" panose="02020500000000000000" charset="0"/>
                </a:endParaRPr>
              </a:p>
              <a:p>
                <a:pPr lvl="2"/>
                <a14:m>
                  <m:oMath xmlns:m="http://schemas.openxmlformats.org/officeDocument/2006/math">
                    <m:sSub>
                      <m:sSubPr>
                        <m:ctrlPr>
                          <a:rPr lang="en-US" altLang="zh-TW" i="1" dirty="0">
                            <a:latin typeface="Cambria Math" panose="02040503050406030204" pitchFamily="18" charset="0"/>
                          </a:rPr>
                        </m:ctrlPr>
                      </m:sSubPr>
                      <m:e>
                        <m:r>
                          <m:rPr>
                            <m:sty m:val="p"/>
                          </m:rPr>
                          <a:rPr lang="en-US" altLang="zh-TW" i="1" dirty="0">
                            <a:latin typeface="Cambria Math" panose="02040503050406030204" pitchFamily="18" charset="0"/>
                          </a:rPr>
                          <m:t>E</m:t>
                        </m:r>
                      </m:e>
                      <m:sub>
                        <m:r>
                          <a:rPr lang="en-US" altLang="zh-TW" i="1" dirty="0">
                            <a:latin typeface="Cambria Math" panose="02040503050406030204" pitchFamily="18" charset="0"/>
                          </a:rPr>
                          <m:t>𝑢𝑎</m:t>
                        </m:r>
                      </m:sub>
                    </m:sSub>
                    <m:r>
                      <a:rPr lang="en-US" altLang="zh-TW" i="1" dirty="0">
                        <a:latin typeface="Cambria Math" panose="02040503050406030204" pitchFamily="18" charset="0"/>
                      </a:rPr>
                      <m:t>=</m:t>
                    </m:r>
                    <m:d>
                      <m:dPr>
                        <m:begChr m:val="{"/>
                        <m:endChr m:val="}"/>
                        <m:ctrlPr>
                          <a:rPr lang="en-US" altLang="zh-TW" i="1" dirty="0">
                            <a:latin typeface="Cambria Math" panose="02040503050406030204" pitchFamily="18" charset="0"/>
                          </a:rPr>
                        </m:ctrlPr>
                      </m:dPr>
                      <m:e>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𝑒</m:t>
                            </m:r>
                          </m:e>
                          <m:sub>
                            <m:r>
                              <a:rPr lang="en-US" altLang="zh-TW" i="1" dirty="0">
                                <a:latin typeface="Cambria Math" panose="02040503050406030204" pitchFamily="18" charset="0"/>
                              </a:rPr>
                              <m:t>𝑎</m:t>
                            </m:r>
                            <m:r>
                              <a:rPr lang="en-US" altLang="zh-TW" i="1" dirty="0">
                                <a:latin typeface="Cambria Math" panose="02040503050406030204" pitchFamily="18" charset="0"/>
                              </a:rPr>
                              <m:t>1</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𝑒</m:t>
                            </m:r>
                          </m:e>
                          <m:sub>
                            <m:r>
                              <a:rPr lang="en-US" altLang="zh-TW" i="1" dirty="0">
                                <a:latin typeface="Cambria Math" panose="02040503050406030204" pitchFamily="18" charset="0"/>
                              </a:rPr>
                              <m:t>𝑎</m:t>
                            </m:r>
                            <m:r>
                              <a:rPr lang="en-US" altLang="zh-TW" i="1" dirty="0">
                                <a:latin typeface="Cambria Math" panose="02040503050406030204" pitchFamily="18" charset="0"/>
                              </a:rPr>
                              <m:t>2</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𝑒</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𝑎</m:t>
                                </m:r>
                              </m:e>
                              <m:sub>
                                <m:r>
                                  <a:rPr lang="en-US" altLang="zh-TW" i="1" dirty="0">
                                    <a:latin typeface="Cambria Math" panose="02040503050406030204" pitchFamily="18" charset="0"/>
                                  </a:rPr>
                                  <m:t>𝑛</m:t>
                                </m:r>
                              </m:sub>
                            </m:sSub>
                          </m:sub>
                        </m:sSub>
                      </m:e>
                    </m:d>
                  </m:oMath>
                </a14:m>
                <a:endParaRPr lang="en-US" altLang="zh-TW" dirty="0">
                  <a:latin typeface="Open Sans" panose="02020500000000000000" charset="0"/>
                  <a:ea typeface="Open Sans" panose="02020500000000000000" charset="0"/>
                  <a:cs typeface="Open Sans" panose="02020500000000000000" charset="0"/>
                </a:endParaRPr>
              </a:p>
              <a:p>
                <a:pPr lvl="1"/>
                <a:r>
                  <a:rPr lang="en-US" altLang="zh-TW" dirty="0">
                    <a:latin typeface="Open Sans" panose="02020500000000000000" charset="0"/>
                    <a:ea typeface="Open Sans" panose="02020500000000000000" charset="0"/>
                    <a:cs typeface="Open Sans" panose="02020500000000000000" charset="0"/>
                  </a:rPr>
                  <a:t>Output : global preference of feature level</a:t>
                </a:r>
              </a:p>
              <a:p>
                <a:pPr lvl="2"/>
                <a14:m>
                  <m:oMath xmlns:m="http://schemas.openxmlformats.org/officeDocument/2006/math">
                    <m:sSub>
                      <m:sSubPr>
                        <m:ctrlPr>
                          <a:rPr lang="en-US" altLang="zh-TW" i="1" dirty="0">
                            <a:latin typeface="Cambria Math" panose="02040503050406030204" pitchFamily="18" charset="0"/>
                          </a:rPr>
                        </m:ctrlPr>
                      </m:sSubPr>
                      <m:e>
                        <m:r>
                          <a:rPr lang="en-US" altLang="zh-TW" dirty="0">
                            <a:latin typeface="Cambria Math" panose="02040503050406030204" pitchFamily="18" charset="0"/>
                          </a:rPr>
                          <m:t>𝑤</m:t>
                        </m:r>
                      </m:e>
                      <m:sub>
                        <m:r>
                          <a:rPr lang="en-US" altLang="zh-TW" dirty="0">
                            <a:latin typeface="Cambria Math" panose="02040503050406030204" pitchFamily="18" charset="0"/>
                          </a:rPr>
                          <m:t>𝑎</m:t>
                        </m:r>
                      </m:sub>
                    </m:sSub>
                    <m:r>
                      <a:rPr lang="en-US" altLang="zh-TW" dirty="0">
                        <a:latin typeface="Cambria Math" panose="02040503050406030204" pitchFamily="18" charset="0"/>
                      </a:rPr>
                      <m:t> </m:t>
                    </m:r>
                  </m:oMath>
                </a14:m>
                <a:r>
                  <a:rPr lang="en-US" altLang="zh-TW" dirty="0">
                    <a:latin typeface="Open Sans" panose="02020500000000000000" charset="0"/>
                    <a:ea typeface="Open Sans" panose="02020500000000000000" charset="0"/>
                    <a:cs typeface="Open Sans" panose="02020500000000000000" charset="0"/>
                  </a:rPr>
                  <a:t>: weighting parameter</a:t>
                </a:r>
                <a:endParaRPr lang="en-US" altLang="zh-TW" i="1" dirty="0">
                  <a:latin typeface="Cambria Math" panose="02040503050406030204" pitchFamily="18" charset="0"/>
                  <a:ea typeface="Open Sans" panose="02020500000000000000" charset="0"/>
                  <a:cs typeface="Open Sans" panose="02020500000000000000" charset="0"/>
                </a:endParaRPr>
              </a:p>
              <a:p>
                <a:pPr lvl="2"/>
                <a14:m>
                  <m:oMath xmlns:m="http://schemas.openxmlformats.org/officeDocument/2006/math">
                    <m:sSubSup>
                      <m:sSubSupPr>
                        <m:ctrlPr>
                          <a:rPr lang="en-US" altLang="zh-TW" i="1" smtClean="0">
                            <a:latin typeface="Cambria Math" panose="02040503050406030204" pitchFamily="18" charset="0"/>
                            <a:ea typeface="Open Sans" panose="02020500000000000000" charset="0"/>
                            <a:cs typeface="Open Sans" panose="02020500000000000000" charset="0"/>
                          </a:rPr>
                        </m:ctrlPr>
                      </m:sSubSupPr>
                      <m:e>
                        <m:r>
                          <a:rPr lang="en-US" altLang="zh-TW" b="0" i="1" smtClean="0">
                            <a:latin typeface="Cambria Math" panose="02040503050406030204" pitchFamily="18" charset="0"/>
                            <a:ea typeface="Open Sans" panose="02020500000000000000" charset="0"/>
                            <a:cs typeface="Open Sans" panose="02020500000000000000" charset="0"/>
                          </a:rPr>
                          <m:t>𝐹</m:t>
                        </m:r>
                      </m:e>
                      <m:sub>
                        <m:r>
                          <a:rPr lang="en-US" altLang="zh-TW" b="0" i="1" smtClean="0">
                            <a:latin typeface="Cambria Math" panose="02040503050406030204" pitchFamily="18" charset="0"/>
                            <a:ea typeface="Open Sans" panose="02020500000000000000" charset="0"/>
                            <a:cs typeface="Open Sans" panose="02020500000000000000" charset="0"/>
                          </a:rPr>
                          <m:t>𝑢𝑎</m:t>
                        </m:r>
                      </m:sub>
                      <m:sup>
                        <m:r>
                          <a:rPr lang="en-US" altLang="zh-TW" b="0" i="1" smtClean="0">
                            <a:latin typeface="Cambria Math" panose="02040503050406030204" pitchFamily="18" charset="0"/>
                            <a:ea typeface="Open Sans" panose="02020500000000000000" charset="0"/>
                            <a:cs typeface="Open Sans" panose="02020500000000000000" charset="0"/>
                          </a:rPr>
                          <m:t>𝑙</m:t>
                        </m:r>
                      </m:sup>
                    </m:sSubSup>
                  </m:oMath>
                </a14:m>
                <a:r>
                  <a:rPr lang="en-US" altLang="zh-TW" dirty="0">
                    <a:latin typeface="Open Sans" panose="02020500000000000000" charset="0"/>
                    <a:ea typeface="Open Sans" panose="02020500000000000000" charset="0"/>
                    <a:cs typeface="Open Sans" panose="02020500000000000000" charset="0"/>
                  </a:rPr>
                  <a:t>:  final output of multi-layer SAN</a:t>
                </a:r>
              </a:p>
              <a:p>
                <a:pPr lvl="1"/>
                <a:endParaRPr lang="en-US" altLang="zh-TW" dirty="0">
                  <a:latin typeface="Open Sans" panose="02020500000000000000" charset="0"/>
                  <a:ea typeface="Open Sans" panose="02020500000000000000" charset="0"/>
                  <a:cs typeface="Open Sans" panose="02020500000000000000" charset="0"/>
                </a:endParaRPr>
              </a:p>
            </p:txBody>
          </p:sp>
        </mc:Choice>
        <mc:Fallback xmlns="">
          <p:sp>
            <p:nvSpPr>
              <p:cNvPr id="3" name="文字版面配置區 2">
                <a:extLst>
                  <a:ext uri="{FF2B5EF4-FFF2-40B4-BE49-F238E27FC236}">
                    <a16:creationId xmlns:a16="http://schemas.microsoft.com/office/drawing/2014/main" id="{AE880C84-0E8A-405F-A86F-166C4E406A97}"/>
                  </a:ext>
                </a:extLst>
              </p:cNvPr>
              <p:cNvSpPr>
                <a:spLocks noGrp="1" noRot="1" noChangeAspect="1" noMove="1" noResize="1" noEditPoints="1" noAdjustHandles="1" noChangeArrowheads="1" noChangeShapeType="1" noTextEdit="1"/>
              </p:cNvSpPr>
              <p:nvPr>
                <p:ph type="body" idx="1"/>
              </p:nvPr>
            </p:nvSpPr>
            <p:spPr>
              <a:xfrm>
                <a:off x="311699" y="1266325"/>
                <a:ext cx="7672367" cy="3302700"/>
              </a:xfrm>
              <a:blipFill>
                <a:blip r:embed="rId3"/>
                <a:stretch>
                  <a:fillRect/>
                </a:stretch>
              </a:blipFill>
            </p:spPr>
            <p:txBody>
              <a:bodyPr/>
              <a:lstStyle/>
              <a:p>
                <a:r>
                  <a:rPr lang="zh-TW" altLang="en-US">
                    <a:noFill/>
                  </a:rPr>
                  <a:t> </a:t>
                </a:r>
              </a:p>
            </p:txBody>
          </p:sp>
        </mc:Fallback>
      </mc:AlternateContent>
      <p:sp>
        <p:nvSpPr>
          <p:cNvPr id="2" name="投影片編號版面配置區 1">
            <a:extLst>
              <a:ext uri="{FF2B5EF4-FFF2-40B4-BE49-F238E27FC236}">
                <a16:creationId xmlns:a16="http://schemas.microsoft.com/office/drawing/2014/main" id="{152C493B-6CBD-4411-A652-B83E4DBE39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13</a:t>
            </a:fld>
            <a:endParaRPr lang="zh-TW" altLang="en-US"/>
          </a:p>
        </p:txBody>
      </p:sp>
      <p:grpSp>
        <p:nvGrpSpPr>
          <p:cNvPr id="34" name="群組 33">
            <a:extLst>
              <a:ext uri="{FF2B5EF4-FFF2-40B4-BE49-F238E27FC236}">
                <a16:creationId xmlns:a16="http://schemas.microsoft.com/office/drawing/2014/main" id="{178BBF25-406A-4E8D-B648-A2BD46CB03CF}"/>
              </a:ext>
            </a:extLst>
          </p:cNvPr>
          <p:cNvGrpSpPr/>
          <p:nvPr/>
        </p:nvGrpSpPr>
        <p:grpSpPr>
          <a:xfrm>
            <a:off x="565872" y="3620346"/>
            <a:ext cx="4643558" cy="1107296"/>
            <a:chOff x="2289197" y="3877175"/>
            <a:chExt cx="4643558" cy="1107296"/>
          </a:xfrm>
        </p:grpSpPr>
        <p:pic>
          <p:nvPicPr>
            <p:cNvPr id="4" name="圖片 3">
              <a:extLst>
                <a:ext uri="{FF2B5EF4-FFF2-40B4-BE49-F238E27FC236}">
                  <a16:creationId xmlns:a16="http://schemas.microsoft.com/office/drawing/2014/main" id="{3DEBBB55-EB9D-4BF8-8BBF-131C4A565064}"/>
                </a:ext>
              </a:extLst>
            </p:cNvPr>
            <p:cNvPicPr>
              <a:picLocks noChangeAspect="1"/>
            </p:cNvPicPr>
            <p:nvPr/>
          </p:nvPicPr>
          <p:blipFill>
            <a:blip r:embed="rId4"/>
            <a:stretch>
              <a:fillRect/>
            </a:stretch>
          </p:blipFill>
          <p:spPr>
            <a:xfrm>
              <a:off x="2289197" y="3877175"/>
              <a:ext cx="3025209" cy="533131"/>
            </a:xfrm>
            <a:prstGeom prst="rect">
              <a:avLst/>
            </a:prstGeom>
          </p:spPr>
        </p:pic>
        <p:sp>
          <p:nvSpPr>
            <p:cNvPr id="9" name="箭號: 向右 8">
              <a:extLst>
                <a:ext uri="{FF2B5EF4-FFF2-40B4-BE49-F238E27FC236}">
                  <a16:creationId xmlns:a16="http://schemas.microsoft.com/office/drawing/2014/main" id="{6E7B5EC8-E416-47DD-821A-676739A816C3}"/>
                </a:ext>
              </a:extLst>
            </p:cNvPr>
            <p:cNvSpPr/>
            <p:nvPr/>
          </p:nvSpPr>
          <p:spPr>
            <a:xfrm rot="16200000">
              <a:off x="3398433" y="4469231"/>
              <a:ext cx="285766" cy="72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a:extLst>
                <a:ext uri="{FF2B5EF4-FFF2-40B4-BE49-F238E27FC236}">
                  <a16:creationId xmlns:a16="http://schemas.microsoft.com/office/drawing/2014/main" id="{38514BC2-49E1-4495-888D-2AFB78840CA0}"/>
                </a:ext>
              </a:extLst>
            </p:cNvPr>
            <p:cNvPicPr>
              <a:picLocks noChangeAspect="1"/>
            </p:cNvPicPr>
            <p:nvPr/>
          </p:nvPicPr>
          <p:blipFill>
            <a:blip r:embed="rId5"/>
            <a:stretch>
              <a:fillRect/>
            </a:stretch>
          </p:blipFill>
          <p:spPr>
            <a:xfrm>
              <a:off x="2824065" y="4682925"/>
              <a:ext cx="1362265" cy="295316"/>
            </a:xfrm>
            <a:prstGeom prst="rect">
              <a:avLst/>
            </a:prstGeom>
          </p:spPr>
        </p:pic>
        <p:sp>
          <p:nvSpPr>
            <p:cNvPr id="11" name="矩形 10">
              <a:extLst>
                <a:ext uri="{FF2B5EF4-FFF2-40B4-BE49-F238E27FC236}">
                  <a16:creationId xmlns:a16="http://schemas.microsoft.com/office/drawing/2014/main" id="{DAECB72E-1711-44E5-BB60-61CF6F0D5EDB}"/>
                </a:ext>
              </a:extLst>
            </p:cNvPr>
            <p:cNvSpPr/>
            <p:nvPr/>
          </p:nvSpPr>
          <p:spPr>
            <a:xfrm>
              <a:off x="4487855" y="4676694"/>
              <a:ext cx="2444900" cy="307777"/>
            </a:xfrm>
            <a:prstGeom prst="rect">
              <a:avLst/>
            </a:prstGeom>
          </p:spPr>
          <p:txBody>
            <a:bodyPr wrap="none">
              <a:spAutoFit/>
            </a:bodyPr>
            <a:lstStyle/>
            <a:p>
              <a:r>
                <a:rPr lang="zh-TW" altLang="en-US" dirty="0"/>
                <a:t>last clicked item </a:t>
              </a:r>
              <a:r>
                <a:rPr lang="en-US" altLang="zh-TW" dirty="0"/>
                <a:t>in session u</a:t>
              </a:r>
              <a:endParaRPr lang="zh-TW" altLang="en-US" dirty="0"/>
            </a:p>
          </p:txBody>
        </p:sp>
        <p:sp>
          <p:nvSpPr>
            <p:cNvPr id="13" name="箭號: 向右 12">
              <a:extLst>
                <a:ext uri="{FF2B5EF4-FFF2-40B4-BE49-F238E27FC236}">
                  <a16:creationId xmlns:a16="http://schemas.microsoft.com/office/drawing/2014/main" id="{9A63C5AC-EBC0-4555-A787-A29B9325A004}"/>
                </a:ext>
              </a:extLst>
            </p:cNvPr>
            <p:cNvSpPr/>
            <p:nvPr/>
          </p:nvSpPr>
          <p:spPr>
            <a:xfrm rot="16200000">
              <a:off x="4824965" y="4474922"/>
              <a:ext cx="285766" cy="72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mc:AlternateContent xmlns:mc="http://schemas.openxmlformats.org/markup-compatibility/2006" xmlns:a14="http://schemas.microsoft.com/office/drawing/2010/main">
        <mc:Choice Requires="a14">
          <p:sp>
            <p:nvSpPr>
              <p:cNvPr id="71" name="矩形 70">
                <a:extLst>
                  <a:ext uri="{FF2B5EF4-FFF2-40B4-BE49-F238E27FC236}">
                    <a16:creationId xmlns:a16="http://schemas.microsoft.com/office/drawing/2014/main" id="{1A15C1B7-1963-46E4-B71A-E1646DCE4DA1}"/>
                  </a:ext>
                </a:extLst>
              </p:cNvPr>
              <p:cNvSpPr/>
              <p:nvPr/>
            </p:nvSpPr>
            <p:spPr>
              <a:xfrm>
                <a:off x="5515596" y="4373133"/>
                <a:ext cx="48064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ar-AE" altLang="zh-TW" sz="2000" i="1" dirty="0" smtClean="0">
                              <a:solidFill>
                                <a:schemeClr val="bg2">
                                  <a:lumMod val="50000"/>
                                </a:schemeClr>
                              </a:solidFill>
                              <a:latin typeface="Cambria Math" panose="02040503050406030204" pitchFamily="18" charset="0"/>
                            </a:rPr>
                          </m:ctrlPr>
                        </m:sSubPr>
                        <m:e>
                          <m:r>
                            <a:rPr lang="zh-TW" altLang="ar-AE" sz="2000" i="1" dirty="0">
                              <a:solidFill>
                                <a:schemeClr val="bg2">
                                  <a:lumMod val="50000"/>
                                </a:schemeClr>
                              </a:solidFill>
                              <a:latin typeface="Cambria Math" panose="02040503050406030204" pitchFamily="18" charset="0"/>
                            </a:rPr>
                            <m:t>𝑎</m:t>
                          </m:r>
                        </m:e>
                        <m:sub>
                          <m:r>
                            <a:rPr lang="zh-TW" altLang="ar-AE" sz="2000" i="1" dirty="0">
                              <a:solidFill>
                                <a:schemeClr val="bg2">
                                  <a:lumMod val="50000"/>
                                </a:schemeClr>
                              </a:solidFill>
                              <a:latin typeface="Cambria Math" panose="02040503050406030204" pitchFamily="18" charset="0"/>
                            </a:rPr>
                            <m:t>𝑖</m:t>
                          </m:r>
                        </m:sub>
                      </m:sSub>
                    </m:oMath>
                  </m:oMathPara>
                </a14:m>
                <a:endParaRPr lang="zh-TW" altLang="en-US" sz="2000" dirty="0"/>
              </a:p>
            </p:txBody>
          </p:sp>
        </mc:Choice>
        <mc:Fallback xmlns="">
          <p:sp>
            <p:nvSpPr>
              <p:cNvPr id="71" name="矩形 70">
                <a:extLst>
                  <a:ext uri="{FF2B5EF4-FFF2-40B4-BE49-F238E27FC236}">
                    <a16:creationId xmlns:a16="http://schemas.microsoft.com/office/drawing/2014/main" id="{1A15C1B7-1963-46E4-B71A-E1646DCE4DA1}"/>
                  </a:ext>
                </a:extLst>
              </p:cNvPr>
              <p:cNvSpPr>
                <a:spLocks noRot="1" noChangeAspect="1" noMove="1" noResize="1" noEditPoints="1" noAdjustHandles="1" noChangeArrowheads="1" noChangeShapeType="1" noTextEdit="1"/>
              </p:cNvSpPr>
              <p:nvPr/>
            </p:nvSpPr>
            <p:spPr>
              <a:xfrm>
                <a:off x="5515596" y="4373133"/>
                <a:ext cx="480644" cy="400110"/>
              </a:xfrm>
              <a:prstGeom prst="rect">
                <a:avLst/>
              </a:prstGeom>
              <a:blipFill>
                <a:blip r:embed="rId6"/>
                <a:stretch>
                  <a:fillRect b="-4545"/>
                </a:stretch>
              </a:blipFill>
            </p:spPr>
            <p:txBody>
              <a:bodyPr/>
              <a:lstStyle/>
              <a:p>
                <a:r>
                  <a:rPr lang="zh-TW" altLang="en-US">
                    <a:noFill/>
                  </a:rPr>
                  <a:t> </a:t>
                </a:r>
              </a:p>
            </p:txBody>
          </p:sp>
        </mc:Fallback>
      </mc:AlternateContent>
      <p:grpSp>
        <p:nvGrpSpPr>
          <p:cNvPr id="14" name="群組 13">
            <a:extLst>
              <a:ext uri="{FF2B5EF4-FFF2-40B4-BE49-F238E27FC236}">
                <a16:creationId xmlns:a16="http://schemas.microsoft.com/office/drawing/2014/main" id="{928EF171-AE0B-4AC7-B8A3-1147604052AA}"/>
              </a:ext>
            </a:extLst>
          </p:cNvPr>
          <p:cNvGrpSpPr/>
          <p:nvPr/>
        </p:nvGrpSpPr>
        <p:grpSpPr>
          <a:xfrm>
            <a:off x="5109556" y="2246320"/>
            <a:ext cx="4005261" cy="2013720"/>
            <a:chOff x="4487382" y="2951392"/>
            <a:chExt cx="4259426" cy="2105425"/>
          </a:xfrm>
        </p:grpSpPr>
        <p:pic>
          <p:nvPicPr>
            <p:cNvPr id="15" name="Google Shape;160;p24">
              <a:extLst>
                <a:ext uri="{FF2B5EF4-FFF2-40B4-BE49-F238E27FC236}">
                  <a16:creationId xmlns:a16="http://schemas.microsoft.com/office/drawing/2014/main" id="{4A116862-D068-41BF-90C6-169A4B9F0F91}"/>
                </a:ext>
              </a:extLst>
            </p:cNvPr>
            <p:cNvPicPr preferRelativeResize="0"/>
            <p:nvPr/>
          </p:nvPicPr>
          <p:blipFill>
            <a:blip r:embed="rId7">
              <a:alphaModFix/>
            </a:blip>
            <a:stretch>
              <a:fillRect/>
            </a:stretch>
          </p:blipFill>
          <p:spPr>
            <a:xfrm>
              <a:off x="4487382" y="2951392"/>
              <a:ext cx="4259426" cy="2105425"/>
            </a:xfrm>
            <a:prstGeom prst="rect">
              <a:avLst/>
            </a:prstGeom>
            <a:noFill/>
            <a:ln>
              <a:noFill/>
            </a:ln>
          </p:spPr>
        </p:pic>
        <p:pic>
          <p:nvPicPr>
            <p:cNvPr id="16" name="圖片 15">
              <a:extLst>
                <a:ext uri="{FF2B5EF4-FFF2-40B4-BE49-F238E27FC236}">
                  <a16:creationId xmlns:a16="http://schemas.microsoft.com/office/drawing/2014/main" id="{06ABA849-ED97-4896-B3C6-FDB0987360E9}"/>
                </a:ext>
              </a:extLst>
            </p:cNvPr>
            <p:cNvPicPr>
              <a:picLocks noChangeAspect="1"/>
            </p:cNvPicPr>
            <p:nvPr/>
          </p:nvPicPr>
          <p:blipFill>
            <a:blip r:embed="rId8"/>
            <a:stretch>
              <a:fillRect/>
            </a:stretch>
          </p:blipFill>
          <p:spPr>
            <a:xfrm>
              <a:off x="4572000" y="3146563"/>
              <a:ext cx="476316" cy="1876687"/>
            </a:xfrm>
            <a:prstGeom prst="rect">
              <a:avLst/>
            </a:prstGeom>
          </p:spPr>
        </p:pic>
      </p:grpSp>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27989297-19CC-4271-AA61-A093C3AA5A93}"/>
                  </a:ext>
                </a:extLst>
              </p:cNvPr>
              <p:cNvSpPr/>
              <p:nvPr/>
            </p:nvSpPr>
            <p:spPr>
              <a:xfrm>
                <a:off x="5640163" y="1906595"/>
                <a:ext cx="574388" cy="396519"/>
              </a:xfrm>
              <a:prstGeom prst="rect">
                <a:avLst/>
              </a:prstGeom>
            </p:spPr>
            <p:txBody>
              <a:bodyPr wrap="none">
                <a:spAutoFit/>
              </a:bodyPr>
              <a:lstStyle/>
              <a:p>
                <a:pPr lvl="2"/>
                <a14:m>
                  <m:oMathPara xmlns:m="http://schemas.openxmlformats.org/officeDocument/2006/math">
                    <m:oMathParaPr>
                      <m:jc m:val="centerGroup"/>
                    </m:oMathParaPr>
                    <m:oMath xmlns:m="http://schemas.openxmlformats.org/officeDocument/2006/math">
                      <m:sSub>
                        <m:sSubPr>
                          <m:ctrlPr>
                            <a:rPr lang="en-US" altLang="zh-TW" sz="1800" i="1" dirty="0">
                              <a:latin typeface="Cambria Math" panose="02040503050406030204" pitchFamily="18" charset="0"/>
                            </a:rPr>
                          </m:ctrlPr>
                        </m:sSubPr>
                        <m:e>
                          <m:r>
                            <a:rPr lang="en-US" altLang="zh-TW" sz="1800" i="1" dirty="0">
                              <a:latin typeface="Cambria Math" panose="02040503050406030204" pitchFamily="18" charset="0"/>
                            </a:rPr>
                            <m:t>𝑒</m:t>
                          </m:r>
                        </m:e>
                        <m:sub>
                          <m:sSub>
                            <m:sSubPr>
                              <m:ctrlPr>
                                <a:rPr lang="en-US" altLang="zh-TW" sz="1800" i="1" dirty="0">
                                  <a:latin typeface="Cambria Math" panose="02040503050406030204" pitchFamily="18" charset="0"/>
                                </a:rPr>
                              </m:ctrlPr>
                            </m:sSubPr>
                            <m:e>
                              <m:r>
                                <a:rPr lang="en-US" altLang="zh-TW" sz="1800" i="1" dirty="0">
                                  <a:latin typeface="Cambria Math" panose="02040503050406030204" pitchFamily="18" charset="0"/>
                                </a:rPr>
                                <m:t>𝑥</m:t>
                              </m:r>
                            </m:e>
                            <m:sub>
                              <m:r>
                                <a:rPr lang="en-US" altLang="zh-TW" sz="1800" i="1" dirty="0">
                                  <a:latin typeface="Cambria Math" panose="02040503050406030204" pitchFamily="18" charset="0"/>
                                </a:rPr>
                                <m:t>𝑖</m:t>
                              </m:r>
                            </m:sub>
                          </m:sSub>
                        </m:sub>
                      </m:sSub>
                      <m:r>
                        <a:rPr lang="en-US" altLang="zh-TW" sz="1800" i="1" dirty="0">
                          <a:latin typeface="Cambria Math" panose="02040503050406030204" pitchFamily="18" charset="0"/>
                        </a:rPr>
                        <m:t> </m:t>
                      </m:r>
                    </m:oMath>
                  </m:oMathPara>
                </a14:m>
                <a:endParaRPr lang="en-US" altLang="zh-TW" sz="1800" dirty="0"/>
              </a:p>
            </p:txBody>
          </p:sp>
        </mc:Choice>
        <mc:Fallback xmlns="">
          <p:sp>
            <p:nvSpPr>
              <p:cNvPr id="19" name="矩形 18">
                <a:extLst>
                  <a:ext uri="{FF2B5EF4-FFF2-40B4-BE49-F238E27FC236}">
                    <a16:creationId xmlns:a16="http://schemas.microsoft.com/office/drawing/2014/main" id="{27989297-19CC-4271-AA61-A093C3AA5A93}"/>
                  </a:ext>
                </a:extLst>
              </p:cNvPr>
              <p:cNvSpPr>
                <a:spLocks noRot="1" noChangeAspect="1" noMove="1" noResize="1" noEditPoints="1" noAdjustHandles="1" noChangeArrowheads="1" noChangeShapeType="1" noTextEdit="1"/>
              </p:cNvSpPr>
              <p:nvPr/>
            </p:nvSpPr>
            <p:spPr>
              <a:xfrm>
                <a:off x="5640163" y="1906595"/>
                <a:ext cx="574388" cy="396519"/>
              </a:xfrm>
              <a:prstGeom prst="rect">
                <a:avLst/>
              </a:prstGeom>
              <a:blipFill>
                <a:blip r:embed="rId9"/>
                <a:stretch>
                  <a:fillRect b="-153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矩形 19">
                <a:extLst>
                  <a:ext uri="{FF2B5EF4-FFF2-40B4-BE49-F238E27FC236}">
                    <a16:creationId xmlns:a16="http://schemas.microsoft.com/office/drawing/2014/main" id="{67295C7D-7E64-4868-BBDB-1503026621A0}"/>
                  </a:ext>
                </a:extLst>
              </p:cNvPr>
              <p:cNvSpPr/>
              <p:nvPr/>
            </p:nvSpPr>
            <p:spPr>
              <a:xfrm>
                <a:off x="4779612" y="2520015"/>
                <a:ext cx="471732" cy="400110"/>
              </a:xfrm>
              <a:prstGeom prst="rect">
                <a:avLst/>
              </a:prstGeom>
            </p:spPr>
            <p:txBody>
              <a:bodyPr wrap="none">
                <a:spAutoFit/>
              </a:bodyPr>
              <a:lstStyle/>
              <a:p>
                <a:pPr lvl="2"/>
                <a14:m>
                  <m:oMathPara xmlns:m="http://schemas.openxmlformats.org/officeDocument/2006/math">
                    <m:oMathParaPr>
                      <m:jc m:val="centerGroup"/>
                    </m:oMathParaPr>
                    <m:oMath xmlns:m="http://schemas.openxmlformats.org/officeDocument/2006/math">
                      <m:sSub>
                        <m:sSubPr>
                          <m:ctrlPr>
                            <a:rPr lang="en-US" altLang="zh-TW" sz="2000" b="0" i="1" dirty="0" smtClean="0">
                              <a:latin typeface="Cambria Math" panose="02040503050406030204" pitchFamily="18" charset="0"/>
                            </a:rPr>
                          </m:ctrlPr>
                        </m:sSubPr>
                        <m:e>
                          <m:r>
                            <a:rPr lang="en-US" altLang="zh-TW" sz="2000" b="0" i="1" dirty="0" smtClean="0">
                              <a:latin typeface="Cambria Math" panose="02040503050406030204" pitchFamily="18" charset="0"/>
                            </a:rPr>
                            <m:t>𝑥</m:t>
                          </m:r>
                        </m:e>
                        <m:sub>
                          <m:r>
                            <a:rPr lang="en-US" altLang="zh-TW" sz="2000" b="0" i="1" dirty="0" smtClean="0">
                              <a:latin typeface="Cambria Math" panose="02040503050406030204" pitchFamily="18" charset="0"/>
                            </a:rPr>
                            <m:t>𝑖</m:t>
                          </m:r>
                        </m:sub>
                      </m:sSub>
                    </m:oMath>
                  </m:oMathPara>
                </a14:m>
                <a:endParaRPr lang="en-US" altLang="zh-TW" sz="2000" dirty="0"/>
              </a:p>
            </p:txBody>
          </p:sp>
        </mc:Choice>
        <mc:Fallback xmlns="">
          <p:sp>
            <p:nvSpPr>
              <p:cNvPr id="20" name="矩形 19">
                <a:extLst>
                  <a:ext uri="{FF2B5EF4-FFF2-40B4-BE49-F238E27FC236}">
                    <a16:creationId xmlns:a16="http://schemas.microsoft.com/office/drawing/2014/main" id="{67295C7D-7E64-4868-BBDB-1503026621A0}"/>
                  </a:ext>
                </a:extLst>
              </p:cNvPr>
              <p:cNvSpPr>
                <a:spLocks noRot="1" noChangeAspect="1" noMove="1" noResize="1" noEditPoints="1" noAdjustHandles="1" noChangeArrowheads="1" noChangeShapeType="1" noTextEdit="1"/>
              </p:cNvSpPr>
              <p:nvPr/>
            </p:nvSpPr>
            <p:spPr>
              <a:xfrm>
                <a:off x="4779612" y="2520015"/>
                <a:ext cx="471732" cy="400110"/>
              </a:xfrm>
              <a:prstGeom prst="rect">
                <a:avLst/>
              </a:prstGeom>
              <a:blipFill>
                <a:blip r:embed="rId10"/>
                <a:stretch>
                  <a:fillRect b="-454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4A367D9B-BAAD-4ABB-B75A-6F71533F6E5D}"/>
                  </a:ext>
                </a:extLst>
              </p:cNvPr>
              <p:cNvSpPr/>
              <p:nvPr/>
            </p:nvSpPr>
            <p:spPr>
              <a:xfrm>
                <a:off x="4779612" y="3337724"/>
                <a:ext cx="471732" cy="400110"/>
              </a:xfrm>
              <a:prstGeom prst="rect">
                <a:avLst/>
              </a:prstGeom>
            </p:spPr>
            <p:txBody>
              <a:bodyPr wrap="none">
                <a:spAutoFit/>
              </a:bodyPr>
              <a:lstStyle/>
              <a:p>
                <a:pPr lvl="2"/>
                <a14:m>
                  <m:oMathPara xmlns:m="http://schemas.openxmlformats.org/officeDocument/2006/math">
                    <m:oMathParaPr>
                      <m:jc m:val="centerGroup"/>
                    </m:oMathParaPr>
                    <m:oMath xmlns:m="http://schemas.openxmlformats.org/officeDocument/2006/math">
                      <m:sSub>
                        <m:sSubPr>
                          <m:ctrlPr>
                            <a:rPr lang="en-US" altLang="zh-TW" sz="2000" b="0" i="1" dirty="0" smtClean="0">
                              <a:latin typeface="Cambria Math" panose="02040503050406030204" pitchFamily="18" charset="0"/>
                            </a:rPr>
                          </m:ctrlPr>
                        </m:sSubPr>
                        <m:e>
                          <m:r>
                            <a:rPr lang="en-US" altLang="zh-TW" sz="2000" b="0" i="1" dirty="0" smtClean="0">
                              <a:latin typeface="Cambria Math" panose="02040503050406030204" pitchFamily="18" charset="0"/>
                            </a:rPr>
                            <m:t>𝑥</m:t>
                          </m:r>
                        </m:e>
                        <m:sub>
                          <m:r>
                            <a:rPr lang="en-US" altLang="zh-TW" sz="2000" b="0" i="1" dirty="0" smtClean="0">
                              <a:latin typeface="Cambria Math" panose="02040503050406030204" pitchFamily="18" charset="0"/>
                            </a:rPr>
                            <m:t>𝑖</m:t>
                          </m:r>
                        </m:sub>
                      </m:sSub>
                    </m:oMath>
                  </m:oMathPara>
                </a14:m>
                <a:endParaRPr lang="en-US" altLang="zh-TW" sz="2000" dirty="0"/>
              </a:p>
            </p:txBody>
          </p:sp>
        </mc:Choice>
        <mc:Fallback xmlns="">
          <p:sp>
            <p:nvSpPr>
              <p:cNvPr id="21" name="矩形 20">
                <a:extLst>
                  <a:ext uri="{FF2B5EF4-FFF2-40B4-BE49-F238E27FC236}">
                    <a16:creationId xmlns:a16="http://schemas.microsoft.com/office/drawing/2014/main" id="{4A367D9B-BAAD-4ABB-B75A-6F71533F6E5D}"/>
                  </a:ext>
                </a:extLst>
              </p:cNvPr>
              <p:cNvSpPr>
                <a:spLocks noRot="1" noChangeAspect="1" noMove="1" noResize="1" noEditPoints="1" noAdjustHandles="1" noChangeArrowheads="1" noChangeShapeType="1" noTextEdit="1"/>
              </p:cNvSpPr>
              <p:nvPr/>
            </p:nvSpPr>
            <p:spPr>
              <a:xfrm>
                <a:off x="4779612" y="3337724"/>
                <a:ext cx="471732" cy="400110"/>
              </a:xfrm>
              <a:prstGeom prst="rect">
                <a:avLst/>
              </a:prstGeom>
              <a:blipFill>
                <a:blip r:embed="rId11"/>
                <a:stretch>
                  <a:fillRect b="-46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矩形 22">
                <a:extLst>
                  <a:ext uri="{FF2B5EF4-FFF2-40B4-BE49-F238E27FC236}">
                    <a16:creationId xmlns:a16="http://schemas.microsoft.com/office/drawing/2014/main" id="{1FFA3104-B616-4EB1-B453-BD0F04FF0900}"/>
                  </a:ext>
                </a:extLst>
              </p:cNvPr>
              <p:cNvSpPr/>
              <p:nvPr/>
            </p:nvSpPr>
            <p:spPr>
              <a:xfrm>
                <a:off x="6245779" y="4357757"/>
                <a:ext cx="580800" cy="396519"/>
              </a:xfrm>
              <a:prstGeom prst="rect">
                <a:avLst/>
              </a:prstGeom>
            </p:spPr>
            <p:txBody>
              <a:bodyPr wrap="none">
                <a:spAutoFit/>
              </a:bodyPr>
              <a:lstStyle/>
              <a:p>
                <a:pPr lvl="2"/>
                <a14:m>
                  <m:oMathPara xmlns:m="http://schemas.openxmlformats.org/officeDocument/2006/math">
                    <m:oMathParaPr>
                      <m:jc m:val="centerGroup"/>
                    </m:oMathParaPr>
                    <m:oMath xmlns:m="http://schemas.openxmlformats.org/officeDocument/2006/math">
                      <m:sSub>
                        <m:sSubPr>
                          <m:ctrlPr>
                            <a:rPr lang="en-US" altLang="zh-TW" sz="1800" i="1" dirty="0" smtClean="0">
                              <a:latin typeface="Cambria Math" panose="02040503050406030204" pitchFamily="18" charset="0"/>
                            </a:rPr>
                          </m:ctrlPr>
                        </m:sSubPr>
                        <m:e>
                          <m:r>
                            <a:rPr lang="en-US" altLang="zh-TW" sz="1800" i="1" dirty="0">
                              <a:latin typeface="Cambria Math" panose="02040503050406030204" pitchFamily="18" charset="0"/>
                            </a:rPr>
                            <m:t>𝑒</m:t>
                          </m:r>
                        </m:e>
                        <m:sub>
                          <m:sSub>
                            <m:sSubPr>
                              <m:ctrlPr>
                                <a:rPr lang="en-US" altLang="zh-TW" sz="1800" i="1" dirty="0" smtClean="0">
                                  <a:latin typeface="Cambria Math" panose="02040503050406030204" pitchFamily="18" charset="0"/>
                                </a:rPr>
                              </m:ctrlPr>
                            </m:sSubPr>
                            <m:e>
                              <m:r>
                                <a:rPr lang="en-US" altLang="zh-TW" sz="1800" b="0" i="1" dirty="0" smtClean="0">
                                  <a:latin typeface="Cambria Math" panose="02040503050406030204" pitchFamily="18" charset="0"/>
                                </a:rPr>
                                <m:t>𝑎</m:t>
                              </m:r>
                            </m:e>
                            <m:sub>
                              <m:r>
                                <a:rPr lang="en-US" altLang="zh-TW" sz="1800" b="0" i="1" dirty="0" smtClean="0">
                                  <a:latin typeface="Cambria Math" panose="02040503050406030204" pitchFamily="18" charset="0"/>
                                </a:rPr>
                                <m:t>𝑖</m:t>
                              </m:r>
                            </m:sub>
                          </m:sSub>
                        </m:sub>
                      </m:sSub>
                      <m:r>
                        <a:rPr lang="en-US" altLang="zh-TW" sz="1800" i="1" dirty="0">
                          <a:latin typeface="Cambria Math" panose="02040503050406030204" pitchFamily="18" charset="0"/>
                        </a:rPr>
                        <m:t> </m:t>
                      </m:r>
                    </m:oMath>
                  </m:oMathPara>
                </a14:m>
                <a:endParaRPr lang="en-US" altLang="zh-TW" sz="1800" dirty="0"/>
              </a:p>
            </p:txBody>
          </p:sp>
        </mc:Choice>
        <mc:Fallback xmlns="">
          <p:sp>
            <p:nvSpPr>
              <p:cNvPr id="23" name="矩形 22">
                <a:extLst>
                  <a:ext uri="{FF2B5EF4-FFF2-40B4-BE49-F238E27FC236}">
                    <a16:creationId xmlns:a16="http://schemas.microsoft.com/office/drawing/2014/main" id="{1FFA3104-B616-4EB1-B453-BD0F04FF0900}"/>
                  </a:ext>
                </a:extLst>
              </p:cNvPr>
              <p:cNvSpPr>
                <a:spLocks noRot="1" noChangeAspect="1" noMove="1" noResize="1" noEditPoints="1" noAdjustHandles="1" noChangeArrowheads="1" noChangeShapeType="1" noTextEdit="1"/>
              </p:cNvSpPr>
              <p:nvPr/>
            </p:nvSpPr>
            <p:spPr>
              <a:xfrm>
                <a:off x="6245779" y="4357757"/>
                <a:ext cx="580800" cy="396519"/>
              </a:xfrm>
              <a:prstGeom prst="rect">
                <a:avLst/>
              </a:prstGeom>
              <a:blipFill>
                <a:blip r:embed="rId12"/>
                <a:stretch>
                  <a:fillRect b="-1538"/>
                </a:stretch>
              </a:blipFill>
            </p:spPr>
            <p:txBody>
              <a:bodyPr/>
              <a:lstStyle/>
              <a:p>
                <a:r>
                  <a:rPr lang="zh-TW" altLang="en-US">
                    <a:noFill/>
                  </a:rPr>
                  <a:t> </a:t>
                </a:r>
              </a:p>
            </p:txBody>
          </p:sp>
        </mc:Fallback>
      </mc:AlternateContent>
      <p:sp>
        <p:nvSpPr>
          <p:cNvPr id="7" name="矩形 6">
            <a:extLst>
              <a:ext uri="{FF2B5EF4-FFF2-40B4-BE49-F238E27FC236}">
                <a16:creationId xmlns:a16="http://schemas.microsoft.com/office/drawing/2014/main" id="{73556F9A-BC6C-481C-BFB9-F2175A9AC1B8}"/>
              </a:ext>
            </a:extLst>
          </p:cNvPr>
          <p:cNvSpPr/>
          <p:nvPr/>
        </p:nvSpPr>
        <p:spPr>
          <a:xfrm>
            <a:off x="6539589" y="2732365"/>
            <a:ext cx="465773" cy="2424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76D352F9-C55D-4C6D-BF04-B0D6E5A13279}"/>
              </a:ext>
            </a:extLst>
          </p:cNvPr>
          <p:cNvSpPr/>
          <p:nvPr/>
        </p:nvSpPr>
        <p:spPr>
          <a:xfrm>
            <a:off x="6524718" y="3509754"/>
            <a:ext cx="447895" cy="2531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9" name="矩形 28">
                <a:extLst>
                  <a:ext uri="{FF2B5EF4-FFF2-40B4-BE49-F238E27FC236}">
                    <a16:creationId xmlns:a16="http://schemas.microsoft.com/office/drawing/2014/main" id="{65BDF9B5-DD69-4992-8A1A-63807D4359C8}"/>
                  </a:ext>
                </a:extLst>
              </p:cNvPr>
              <p:cNvSpPr/>
              <p:nvPr/>
            </p:nvSpPr>
            <p:spPr>
              <a:xfrm>
                <a:off x="7138643" y="4450224"/>
                <a:ext cx="2005357" cy="342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i="1" dirty="0">
                              <a:latin typeface="Cambria Math" panose="02040503050406030204" pitchFamily="18" charset="0"/>
                            </a:rPr>
                          </m:ctrlPr>
                        </m:sSubPr>
                        <m:e>
                          <m:r>
                            <m:rPr>
                              <m:sty m:val="p"/>
                            </m:rPr>
                            <a:rPr lang="en-US" altLang="zh-TW" i="1" dirty="0">
                              <a:latin typeface="Cambria Math" panose="02040503050406030204" pitchFamily="18" charset="0"/>
                            </a:rPr>
                            <m:t>E</m:t>
                          </m:r>
                        </m:e>
                        <m:sub>
                          <m:r>
                            <a:rPr lang="en-US" altLang="zh-TW" i="1" dirty="0">
                              <a:latin typeface="Cambria Math" panose="02040503050406030204" pitchFamily="18" charset="0"/>
                            </a:rPr>
                            <m:t>𝑢𝑎</m:t>
                          </m:r>
                        </m:sub>
                      </m:sSub>
                      <m:r>
                        <a:rPr lang="en-US" altLang="zh-TW" i="1" dirty="0">
                          <a:latin typeface="Cambria Math" panose="02040503050406030204" pitchFamily="18" charset="0"/>
                        </a:rPr>
                        <m:t>=</m:t>
                      </m:r>
                      <m:d>
                        <m:dPr>
                          <m:begChr m:val="{"/>
                          <m:endChr m:val="}"/>
                          <m:ctrlPr>
                            <a:rPr lang="en-US" altLang="zh-TW" i="1" dirty="0">
                              <a:latin typeface="Cambria Math" panose="02040503050406030204" pitchFamily="18" charset="0"/>
                            </a:rPr>
                          </m:ctrlPr>
                        </m:dPr>
                        <m:e>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𝑒</m:t>
                              </m:r>
                            </m:e>
                            <m:sub>
                              <m:r>
                                <a:rPr lang="en-US" altLang="zh-TW" i="1" dirty="0">
                                  <a:latin typeface="Cambria Math" panose="02040503050406030204" pitchFamily="18" charset="0"/>
                                </a:rPr>
                                <m:t>𝑎</m:t>
                              </m:r>
                              <m:r>
                                <a:rPr lang="en-US" altLang="zh-TW" i="1" dirty="0">
                                  <a:latin typeface="Cambria Math" panose="02040503050406030204" pitchFamily="18" charset="0"/>
                                </a:rPr>
                                <m:t>1</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𝑒</m:t>
                              </m:r>
                            </m:e>
                            <m:sub>
                              <m:r>
                                <a:rPr lang="en-US" altLang="zh-TW" i="1" dirty="0">
                                  <a:latin typeface="Cambria Math" panose="02040503050406030204" pitchFamily="18" charset="0"/>
                                </a:rPr>
                                <m:t>𝑎</m:t>
                              </m:r>
                              <m:r>
                                <a:rPr lang="en-US" altLang="zh-TW" i="1" dirty="0">
                                  <a:latin typeface="Cambria Math" panose="02040503050406030204" pitchFamily="18" charset="0"/>
                                </a:rPr>
                                <m:t>2</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𝑒</m:t>
                              </m:r>
                            </m:e>
                            <m:sub>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𝑎</m:t>
                                  </m:r>
                                </m:e>
                                <m:sub>
                                  <m:r>
                                    <a:rPr lang="en-US" altLang="zh-TW" i="1" dirty="0">
                                      <a:latin typeface="Cambria Math" panose="02040503050406030204" pitchFamily="18" charset="0"/>
                                    </a:rPr>
                                    <m:t>𝑛</m:t>
                                  </m:r>
                                </m:sub>
                              </m:sSub>
                            </m:sub>
                          </m:sSub>
                        </m:e>
                      </m:d>
                    </m:oMath>
                  </m:oMathPara>
                </a14:m>
                <a:endParaRPr lang="zh-TW" altLang="en-US" dirty="0"/>
              </a:p>
            </p:txBody>
          </p:sp>
        </mc:Choice>
        <mc:Fallback xmlns="">
          <p:sp>
            <p:nvSpPr>
              <p:cNvPr id="29" name="矩形 28">
                <a:extLst>
                  <a:ext uri="{FF2B5EF4-FFF2-40B4-BE49-F238E27FC236}">
                    <a16:creationId xmlns:a16="http://schemas.microsoft.com/office/drawing/2014/main" id="{65BDF9B5-DD69-4992-8A1A-63807D4359C8}"/>
                  </a:ext>
                </a:extLst>
              </p:cNvPr>
              <p:cNvSpPr>
                <a:spLocks noRot="1" noChangeAspect="1" noMove="1" noResize="1" noEditPoints="1" noAdjustHandles="1" noChangeArrowheads="1" noChangeShapeType="1" noTextEdit="1"/>
              </p:cNvSpPr>
              <p:nvPr/>
            </p:nvSpPr>
            <p:spPr>
              <a:xfrm>
                <a:off x="7138643" y="4450224"/>
                <a:ext cx="2005357" cy="342210"/>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1" name="矩形 30">
                <a:extLst>
                  <a:ext uri="{FF2B5EF4-FFF2-40B4-BE49-F238E27FC236}">
                    <a16:creationId xmlns:a16="http://schemas.microsoft.com/office/drawing/2014/main" id="{2E7A0921-7E5C-46EB-B3BB-94A3F711B244}"/>
                  </a:ext>
                </a:extLst>
              </p:cNvPr>
              <p:cNvSpPr/>
              <p:nvPr/>
            </p:nvSpPr>
            <p:spPr>
              <a:xfrm>
                <a:off x="6468839" y="1993805"/>
                <a:ext cx="2034981" cy="342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TW" i="1" dirty="0" smtClean="0">
                              <a:latin typeface="Cambria Math" panose="02040503050406030204" pitchFamily="18" charset="0"/>
                            </a:rPr>
                          </m:ctrlPr>
                        </m:sSubPr>
                        <m:e>
                          <m:r>
                            <m:rPr>
                              <m:sty m:val="p"/>
                            </m:rPr>
                            <a:rPr lang="en-US" altLang="zh-TW" i="1" dirty="0">
                              <a:latin typeface="Cambria Math" panose="02040503050406030204" pitchFamily="18" charset="0"/>
                            </a:rPr>
                            <m:t>E</m:t>
                          </m:r>
                        </m:e>
                        <m:sub>
                          <m:r>
                            <a:rPr lang="en-US" altLang="zh-TW" i="1" dirty="0">
                              <a:latin typeface="Cambria Math" panose="02040503050406030204" pitchFamily="18" charset="0"/>
                            </a:rPr>
                            <m:t>𝑢</m:t>
                          </m:r>
                          <m:r>
                            <a:rPr lang="en-US" altLang="zh-TW" b="0" i="1" dirty="0" smtClean="0">
                              <a:latin typeface="Cambria Math" panose="02040503050406030204" pitchFamily="18" charset="0"/>
                            </a:rPr>
                            <m:t>𝑥</m:t>
                          </m:r>
                        </m:sub>
                      </m:sSub>
                      <m:r>
                        <a:rPr lang="en-US" altLang="zh-TW" i="1" dirty="0">
                          <a:latin typeface="Cambria Math" panose="02040503050406030204" pitchFamily="18" charset="0"/>
                        </a:rPr>
                        <m:t>=</m:t>
                      </m:r>
                      <m:d>
                        <m:dPr>
                          <m:begChr m:val="{"/>
                          <m:endChr m:val="}"/>
                          <m:ctrlPr>
                            <a:rPr lang="en-US" altLang="zh-TW" i="1" dirty="0">
                              <a:latin typeface="Cambria Math" panose="02040503050406030204" pitchFamily="18" charset="0"/>
                            </a:rPr>
                          </m:ctrlPr>
                        </m:dPr>
                        <m:e>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𝑒</m:t>
                              </m:r>
                            </m:e>
                            <m:sub>
                              <m:r>
                                <a:rPr lang="en-US" altLang="zh-TW" b="0" i="1" dirty="0" smtClean="0">
                                  <a:latin typeface="Cambria Math" panose="02040503050406030204" pitchFamily="18" charset="0"/>
                                </a:rPr>
                                <m:t>𝑥</m:t>
                              </m:r>
                              <m:r>
                                <a:rPr lang="en-US" altLang="zh-TW" i="1" dirty="0">
                                  <a:latin typeface="Cambria Math" panose="02040503050406030204" pitchFamily="18" charset="0"/>
                                </a:rPr>
                                <m:t>1</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𝑒</m:t>
                              </m:r>
                            </m:e>
                            <m:sub>
                              <m:r>
                                <a:rPr lang="en-US" altLang="zh-TW" b="0" i="1" dirty="0" smtClean="0">
                                  <a:latin typeface="Cambria Math" panose="02040503050406030204" pitchFamily="18" charset="0"/>
                                </a:rPr>
                                <m:t>𝑥</m:t>
                              </m:r>
                              <m:r>
                                <a:rPr lang="en-US" altLang="zh-TW" i="1" dirty="0">
                                  <a:latin typeface="Cambria Math" panose="02040503050406030204" pitchFamily="18" charset="0"/>
                                </a:rPr>
                                <m:t>2</m:t>
                              </m:r>
                            </m:sub>
                          </m:sSub>
                          <m:r>
                            <a:rPr lang="en-US" altLang="zh-TW" i="1" dirty="0">
                              <a:latin typeface="Cambria Math" panose="02040503050406030204" pitchFamily="18" charset="0"/>
                            </a:rPr>
                            <m:t>,…,</m:t>
                          </m:r>
                          <m:sSub>
                            <m:sSubPr>
                              <m:ctrlPr>
                                <a:rPr lang="en-US" altLang="zh-TW" i="1" dirty="0">
                                  <a:latin typeface="Cambria Math" panose="02040503050406030204" pitchFamily="18" charset="0"/>
                                </a:rPr>
                              </m:ctrlPr>
                            </m:sSubPr>
                            <m:e>
                              <m:r>
                                <a:rPr lang="en-US" altLang="zh-TW" i="1" dirty="0">
                                  <a:latin typeface="Cambria Math" panose="02040503050406030204" pitchFamily="18" charset="0"/>
                                </a:rPr>
                                <m:t>𝑒</m:t>
                              </m:r>
                            </m:e>
                            <m:sub>
                              <m:sSub>
                                <m:sSubPr>
                                  <m:ctrlPr>
                                    <a:rPr lang="en-US" altLang="zh-TW" i="1" dirty="0">
                                      <a:latin typeface="Cambria Math" panose="02040503050406030204" pitchFamily="18" charset="0"/>
                                    </a:rPr>
                                  </m:ctrlPr>
                                </m:sSubPr>
                                <m:e>
                                  <m:r>
                                    <a:rPr lang="en-US" altLang="zh-TW" b="0" i="1" dirty="0" smtClean="0">
                                      <a:latin typeface="Cambria Math" panose="02040503050406030204" pitchFamily="18" charset="0"/>
                                    </a:rPr>
                                    <m:t>𝑥</m:t>
                                  </m:r>
                                </m:e>
                                <m:sub>
                                  <m:r>
                                    <a:rPr lang="en-US" altLang="zh-TW" i="1" dirty="0">
                                      <a:latin typeface="Cambria Math" panose="02040503050406030204" pitchFamily="18" charset="0"/>
                                    </a:rPr>
                                    <m:t>𝑛</m:t>
                                  </m:r>
                                </m:sub>
                              </m:sSub>
                            </m:sub>
                          </m:sSub>
                        </m:e>
                      </m:d>
                    </m:oMath>
                  </m:oMathPara>
                </a14:m>
                <a:endParaRPr lang="zh-TW" altLang="en-US" dirty="0"/>
              </a:p>
            </p:txBody>
          </p:sp>
        </mc:Choice>
        <mc:Fallback xmlns="">
          <p:sp>
            <p:nvSpPr>
              <p:cNvPr id="31" name="矩形 30">
                <a:extLst>
                  <a:ext uri="{FF2B5EF4-FFF2-40B4-BE49-F238E27FC236}">
                    <a16:creationId xmlns:a16="http://schemas.microsoft.com/office/drawing/2014/main" id="{2E7A0921-7E5C-46EB-B3BB-94A3F711B244}"/>
                  </a:ext>
                </a:extLst>
              </p:cNvPr>
              <p:cNvSpPr>
                <a:spLocks noRot="1" noChangeAspect="1" noMove="1" noResize="1" noEditPoints="1" noAdjustHandles="1" noChangeArrowheads="1" noChangeShapeType="1" noTextEdit="1"/>
              </p:cNvSpPr>
              <p:nvPr/>
            </p:nvSpPr>
            <p:spPr>
              <a:xfrm>
                <a:off x="6468839" y="1993805"/>
                <a:ext cx="2034981" cy="342210"/>
              </a:xfrm>
              <a:prstGeom prst="rect">
                <a:avLst/>
              </a:prstGeom>
              <a:blipFill>
                <a:blip r:embed="rId14"/>
                <a:stretch>
                  <a:fillRect/>
                </a:stretch>
              </a:blipFill>
            </p:spPr>
            <p:txBody>
              <a:bodyPr/>
              <a:lstStyle/>
              <a:p>
                <a:r>
                  <a:rPr lang="zh-TW" altLang="en-US">
                    <a:noFill/>
                  </a:rPr>
                  <a:t> </a:t>
                </a:r>
              </a:p>
            </p:txBody>
          </p:sp>
        </mc:Fallback>
      </mc:AlternateContent>
      <p:cxnSp>
        <p:nvCxnSpPr>
          <p:cNvPr id="41" name="直線單箭頭接點 40">
            <a:extLst>
              <a:ext uri="{FF2B5EF4-FFF2-40B4-BE49-F238E27FC236}">
                <a16:creationId xmlns:a16="http://schemas.microsoft.com/office/drawing/2014/main" id="{C8E8BBFC-6F19-432E-98F1-B9F0268D2945}"/>
              </a:ext>
            </a:extLst>
          </p:cNvPr>
          <p:cNvCxnSpPr>
            <a:cxnSpLocks/>
          </p:cNvCxnSpPr>
          <p:nvPr/>
        </p:nvCxnSpPr>
        <p:spPr>
          <a:xfrm>
            <a:off x="6894873" y="3737834"/>
            <a:ext cx="736499" cy="134696"/>
          </a:xfrm>
          <a:prstGeom prst="straightConnector1">
            <a:avLst/>
          </a:prstGeom>
          <a:ln w="5715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44" name="直線單箭頭接點 43">
            <a:extLst>
              <a:ext uri="{FF2B5EF4-FFF2-40B4-BE49-F238E27FC236}">
                <a16:creationId xmlns:a16="http://schemas.microsoft.com/office/drawing/2014/main" id="{1244CCEE-3C26-4003-A1A1-BF05E07DE910}"/>
              </a:ext>
            </a:extLst>
          </p:cNvPr>
          <p:cNvCxnSpPr>
            <a:cxnSpLocks/>
          </p:cNvCxnSpPr>
          <p:nvPr/>
        </p:nvCxnSpPr>
        <p:spPr>
          <a:xfrm flipV="1">
            <a:off x="6972613" y="2805448"/>
            <a:ext cx="745878" cy="1"/>
          </a:xfrm>
          <a:prstGeom prst="straightConnector1">
            <a:avLst/>
          </a:prstGeom>
          <a:ln w="57150">
            <a:solidFill>
              <a:srgbClr val="FF0000"/>
            </a:solidFill>
            <a:tailEnd type="triangle"/>
          </a:ln>
        </p:spPr>
        <p:style>
          <a:lnRef idx="1">
            <a:schemeClr val="accent3"/>
          </a:lnRef>
          <a:fillRef idx="0">
            <a:schemeClr val="accent3"/>
          </a:fillRef>
          <a:effectRef idx="0">
            <a:schemeClr val="accent3"/>
          </a:effectRef>
          <a:fontRef idx="minor">
            <a:schemeClr val="tx1"/>
          </a:fontRef>
        </p:style>
      </p:cxnSp>
      <p:cxnSp>
        <p:nvCxnSpPr>
          <p:cNvPr id="50" name="直線單箭頭接點 49">
            <a:extLst>
              <a:ext uri="{FF2B5EF4-FFF2-40B4-BE49-F238E27FC236}">
                <a16:creationId xmlns:a16="http://schemas.microsoft.com/office/drawing/2014/main" id="{716BACDE-5654-456F-98A0-F06D240E4FA3}"/>
              </a:ext>
            </a:extLst>
          </p:cNvPr>
          <p:cNvCxnSpPr>
            <a:cxnSpLocks/>
          </p:cNvCxnSpPr>
          <p:nvPr/>
        </p:nvCxnSpPr>
        <p:spPr>
          <a:xfrm flipV="1">
            <a:off x="5101808" y="3620342"/>
            <a:ext cx="535211" cy="1"/>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單箭頭接點 54">
            <a:extLst>
              <a:ext uri="{FF2B5EF4-FFF2-40B4-BE49-F238E27FC236}">
                <a16:creationId xmlns:a16="http://schemas.microsoft.com/office/drawing/2014/main" id="{595F54D8-FC82-480B-B9B2-654407156624}"/>
              </a:ext>
            </a:extLst>
          </p:cNvPr>
          <p:cNvCxnSpPr>
            <a:cxnSpLocks/>
          </p:cNvCxnSpPr>
          <p:nvPr/>
        </p:nvCxnSpPr>
        <p:spPr>
          <a:xfrm flipV="1">
            <a:off x="5166612" y="2803532"/>
            <a:ext cx="565141" cy="1917"/>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60">
            <a:extLst>
              <a:ext uri="{FF2B5EF4-FFF2-40B4-BE49-F238E27FC236}">
                <a16:creationId xmlns:a16="http://schemas.microsoft.com/office/drawing/2014/main" id="{E97BF918-3651-4C37-B5DC-469CA36AD738}"/>
              </a:ext>
            </a:extLst>
          </p:cNvPr>
          <p:cNvCxnSpPr>
            <a:cxnSpLocks/>
          </p:cNvCxnSpPr>
          <p:nvPr/>
        </p:nvCxnSpPr>
        <p:spPr>
          <a:xfrm flipH="1" flipV="1">
            <a:off x="5786727" y="2221980"/>
            <a:ext cx="98733" cy="510385"/>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a:extLst>
              <a:ext uri="{FF2B5EF4-FFF2-40B4-BE49-F238E27FC236}">
                <a16:creationId xmlns:a16="http://schemas.microsoft.com/office/drawing/2014/main" id="{32195C53-187B-4027-8C68-D14D95BECCDC}"/>
              </a:ext>
            </a:extLst>
          </p:cNvPr>
          <p:cNvCxnSpPr>
            <a:cxnSpLocks/>
          </p:cNvCxnSpPr>
          <p:nvPr/>
        </p:nvCxnSpPr>
        <p:spPr>
          <a:xfrm flipV="1">
            <a:off x="6103348" y="2183701"/>
            <a:ext cx="436241" cy="5670"/>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單箭頭接點 75">
            <a:extLst>
              <a:ext uri="{FF2B5EF4-FFF2-40B4-BE49-F238E27FC236}">
                <a16:creationId xmlns:a16="http://schemas.microsoft.com/office/drawing/2014/main" id="{9CCBB55C-78CF-430C-90FF-B2230ABF4217}"/>
              </a:ext>
            </a:extLst>
          </p:cNvPr>
          <p:cNvCxnSpPr>
            <a:cxnSpLocks/>
          </p:cNvCxnSpPr>
          <p:nvPr/>
        </p:nvCxnSpPr>
        <p:spPr>
          <a:xfrm flipH="1">
            <a:off x="5728994" y="3745511"/>
            <a:ext cx="64814" cy="797147"/>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單箭頭接點 79">
            <a:extLst>
              <a:ext uri="{FF2B5EF4-FFF2-40B4-BE49-F238E27FC236}">
                <a16:creationId xmlns:a16="http://schemas.microsoft.com/office/drawing/2014/main" id="{4635DC27-08CF-47ED-9C03-37C52629F4EE}"/>
              </a:ext>
            </a:extLst>
          </p:cNvPr>
          <p:cNvCxnSpPr>
            <a:cxnSpLocks/>
          </p:cNvCxnSpPr>
          <p:nvPr/>
        </p:nvCxnSpPr>
        <p:spPr>
          <a:xfrm flipV="1">
            <a:off x="5885460" y="3911290"/>
            <a:ext cx="436008" cy="601265"/>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88">
            <a:extLst>
              <a:ext uri="{FF2B5EF4-FFF2-40B4-BE49-F238E27FC236}">
                <a16:creationId xmlns:a16="http://schemas.microsoft.com/office/drawing/2014/main" id="{62629BED-A48D-425F-A0B0-D0E6B5265AE0}"/>
              </a:ext>
            </a:extLst>
          </p:cNvPr>
          <p:cNvCxnSpPr>
            <a:cxnSpLocks/>
          </p:cNvCxnSpPr>
          <p:nvPr/>
        </p:nvCxnSpPr>
        <p:spPr>
          <a:xfrm>
            <a:off x="6388316" y="3927036"/>
            <a:ext cx="88172" cy="569062"/>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單箭頭接點 90">
            <a:extLst>
              <a:ext uri="{FF2B5EF4-FFF2-40B4-BE49-F238E27FC236}">
                <a16:creationId xmlns:a16="http://schemas.microsoft.com/office/drawing/2014/main" id="{DB82BD63-0E34-4F76-A66E-E701F070786B}"/>
              </a:ext>
            </a:extLst>
          </p:cNvPr>
          <p:cNvCxnSpPr>
            <a:cxnSpLocks/>
          </p:cNvCxnSpPr>
          <p:nvPr/>
        </p:nvCxnSpPr>
        <p:spPr>
          <a:xfrm flipH="1" flipV="1">
            <a:off x="6881614" y="3805638"/>
            <a:ext cx="482104" cy="758742"/>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單箭頭接點 92">
            <a:extLst>
              <a:ext uri="{FF2B5EF4-FFF2-40B4-BE49-F238E27FC236}">
                <a16:creationId xmlns:a16="http://schemas.microsoft.com/office/drawing/2014/main" id="{3AB300F5-3A00-4DDB-92AC-DE791D6146B2}"/>
              </a:ext>
            </a:extLst>
          </p:cNvPr>
          <p:cNvCxnSpPr>
            <a:cxnSpLocks/>
            <a:endCxn id="29" idx="1"/>
          </p:cNvCxnSpPr>
          <p:nvPr/>
        </p:nvCxnSpPr>
        <p:spPr>
          <a:xfrm>
            <a:off x="6682184" y="4597901"/>
            <a:ext cx="456459" cy="23428"/>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單箭頭接點 97">
            <a:extLst>
              <a:ext uri="{FF2B5EF4-FFF2-40B4-BE49-F238E27FC236}">
                <a16:creationId xmlns:a16="http://schemas.microsoft.com/office/drawing/2014/main" id="{1E6C4D39-E7B8-4070-9056-714A4DCA2021}"/>
              </a:ext>
            </a:extLst>
          </p:cNvPr>
          <p:cNvCxnSpPr>
            <a:cxnSpLocks/>
          </p:cNvCxnSpPr>
          <p:nvPr/>
        </p:nvCxnSpPr>
        <p:spPr>
          <a:xfrm>
            <a:off x="6734192" y="2284539"/>
            <a:ext cx="0" cy="391201"/>
          </a:xfrm>
          <a:prstGeom prst="straightConnector1">
            <a:avLst/>
          </a:prstGeom>
          <a:ln w="28575">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矩形 71">
            <a:extLst>
              <a:ext uri="{FF2B5EF4-FFF2-40B4-BE49-F238E27FC236}">
                <a16:creationId xmlns:a16="http://schemas.microsoft.com/office/drawing/2014/main" id="{AFCFA0AC-870E-4E95-9456-53A0E2DBF097}"/>
              </a:ext>
            </a:extLst>
          </p:cNvPr>
          <p:cNvSpPr/>
          <p:nvPr/>
        </p:nvSpPr>
        <p:spPr>
          <a:xfrm>
            <a:off x="5815690" y="3377981"/>
            <a:ext cx="395277" cy="319596"/>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7" name="矩形 36">
                <a:extLst>
                  <a:ext uri="{FF2B5EF4-FFF2-40B4-BE49-F238E27FC236}">
                    <a16:creationId xmlns:a16="http://schemas.microsoft.com/office/drawing/2014/main" id="{6BAB5533-2B4B-41A5-BB5F-A9D66BA2EAD7}"/>
                  </a:ext>
                </a:extLst>
              </p:cNvPr>
              <p:cNvSpPr/>
              <p:nvPr/>
            </p:nvSpPr>
            <p:spPr>
              <a:xfrm>
                <a:off x="7545397" y="3684099"/>
                <a:ext cx="634213" cy="4056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TW" sz="2000" i="1" dirty="0" smtClean="0">
                              <a:latin typeface="Cambria Math" panose="02040503050406030204" pitchFamily="18" charset="0"/>
                            </a:rPr>
                          </m:ctrlPr>
                        </m:sSubSupPr>
                        <m:e>
                          <m:r>
                            <a:rPr lang="en-US" altLang="zh-TW" sz="2000" b="0" i="1" dirty="0" smtClean="0">
                              <a:latin typeface="Cambria Math" panose="02040503050406030204" pitchFamily="18" charset="0"/>
                            </a:rPr>
                            <m:t>𝑆</m:t>
                          </m:r>
                        </m:e>
                        <m:sub>
                          <m:r>
                            <a:rPr lang="en-US" altLang="zh-TW" sz="2000" b="0" i="1" dirty="0" smtClean="0">
                              <a:latin typeface="Cambria Math" panose="02040503050406030204" pitchFamily="18" charset="0"/>
                            </a:rPr>
                            <m:t>𝑢𝑎</m:t>
                          </m:r>
                        </m:sub>
                        <m:sup>
                          <m:r>
                            <a:rPr lang="en-US" altLang="zh-TW" sz="2000" b="0" i="1" dirty="0" smtClean="0">
                              <a:latin typeface="Cambria Math" panose="02040503050406030204" pitchFamily="18" charset="0"/>
                            </a:rPr>
                            <m:t>𝑙</m:t>
                          </m:r>
                        </m:sup>
                      </m:sSubSup>
                    </m:oMath>
                  </m:oMathPara>
                </a14:m>
                <a:endParaRPr lang="zh-TW" altLang="en-US" sz="2000" dirty="0"/>
              </a:p>
            </p:txBody>
          </p:sp>
        </mc:Choice>
        <mc:Fallback xmlns="">
          <p:sp>
            <p:nvSpPr>
              <p:cNvPr id="37" name="矩形 36">
                <a:extLst>
                  <a:ext uri="{FF2B5EF4-FFF2-40B4-BE49-F238E27FC236}">
                    <a16:creationId xmlns:a16="http://schemas.microsoft.com/office/drawing/2014/main" id="{6BAB5533-2B4B-41A5-BB5F-A9D66BA2EAD7}"/>
                  </a:ext>
                </a:extLst>
              </p:cNvPr>
              <p:cNvSpPr>
                <a:spLocks noRot="1" noChangeAspect="1" noMove="1" noResize="1" noEditPoints="1" noAdjustHandles="1" noChangeArrowheads="1" noChangeShapeType="1" noTextEdit="1"/>
              </p:cNvSpPr>
              <p:nvPr/>
            </p:nvSpPr>
            <p:spPr>
              <a:xfrm>
                <a:off x="7545397" y="3684099"/>
                <a:ext cx="634213" cy="405624"/>
              </a:xfrm>
              <a:prstGeom prst="rect">
                <a:avLst/>
              </a:prstGeom>
              <a:blipFill>
                <a:blip r:embed="rId1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9" name="矩形 38">
                <a:extLst>
                  <a:ext uri="{FF2B5EF4-FFF2-40B4-BE49-F238E27FC236}">
                    <a16:creationId xmlns:a16="http://schemas.microsoft.com/office/drawing/2014/main" id="{6F069790-3DC5-465A-B2FF-A108CE94A351}"/>
                  </a:ext>
                </a:extLst>
              </p:cNvPr>
              <p:cNvSpPr/>
              <p:nvPr/>
            </p:nvSpPr>
            <p:spPr>
              <a:xfrm>
                <a:off x="7582925" y="2602197"/>
                <a:ext cx="628249" cy="4056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TW" sz="2000" i="1" dirty="0" smtClean="0">
                              <a:latin typeface="Cambria Math" panose="02040503050406030204" pitchFamily="18" charset="0"/>
                            </a:rPr>
                          </m:ctrlPr>
                        </m:sSubSupPr>
                        <m:e>
                          <m:r>
                            <a:rPr lang="en-US" altLang="zh-TW" sz="2000" b="0" i="1" dirty="0" smtClean="0">
                              <a:latin typeface="Cambria Math" panose="02040503050406030204" pitchFamily="18" charset="0"/>
                            </a:rPr>
                            <m:t>𝑆</m:t>
                          </m:r>
                        </m:e>
                        <m:sub>
                          <m:r>
                            <a:rPr lang="en-US" altLang="zh-TW" sz="2000" b="0" i="1" dirty="0" smtClean="0">
                              <a:latin typeface="Cambria Math" panose="02040503050406030204" pitchFamily="18" charset="0"/>
                            </a:rPr>
                            <m:t>𝑢𝑥</m:t>
                          </m:r>
                        </m:sub>
                        <m:sup>
                          <m:r>
                            <a:rPr lang="en-US" altLang="zh-TW" sz="2000" b="0" i="1" dirty="0" smtClean="0">
                              <a:latin typeface="Cambria Math" panose="02040503050406030204" pitchFamily="18" charset="0"/>
                            </a:rPr>
                            <m:t>𝑙</m:t>
                          </m:r>
                        </m:sup>
                      </m:sSubSup>
                    </m:oMath>
                  </m:oMathPara>
                </a14:m>
                <a:endParaRPr lang="zh-TW" altLang="en-US" sz="2000" dirty="0"/>
              </a:p>
            </p:txBody>
          </p:sp>
        </mc:Choice>
        <mc:Fallback xmlns="">
          <p:sp>
            <p:nvSpPr>
              <p:cNvPr id="39" name="矩形 38">
                <a:extLst>
                  <a:ext uri="{FF2B5EF4-FFF2-40B4-BE49-F238E27FC236}">
                    <a16:creationId xmlns:a16="http://schemas.microsoft.com/office/drawing/2014/main" id="{6F069790-3DC5-465A-B2FF-A108CE94A351}"/>
                  </a:ext>
                </a:extLst>
              </p:cNvPr>
              <p:cNvSpPr>
                <a:spLocks noRot="1" noChangeAspect="1" noMove="1" noResize="1" noEditPoints="1" noAdjustHandles="1" noChangeArrowheads="1" noChangeShapeType="1" noTextEdit="1"/>
              </p:cNvSpPr>
              <p:nvPr/>
            </p:nvSpPr>
            <p:spPr>
              <a:xfrm>
                <a:off x="7582925" y="2602197"/>
                <a:ext cx="628249" cy="405624"/>
              </a:xfrm>
              <a:prstGeom prst="rect">
                <a:avLst/>
              </a:prstGeom>
              <a:blipFill>
                <a:blip r:embed="rId16"/>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08460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19" grpId="0"/>
      <p:bldP spid="20" grpId="0"/>
      <p:bldP spid="21" grpId="0"/>
      <p:bldP spid="23" grpId="0"/>
      <p:bldP spid="29" grpId="0"/>
      <p:bldP spid="31"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US" altLang="zh-TW" sz="3200" dirty="0">
                <a:solidFill>
                  <a:schemeClr val="bg2">
                    <a:lumMod val="75000"/>
                  </a:schemeClr>
                </a:solidFill>
                <a:sym typeface="Open Sans"/>
              </a:rPr>
              <a:t>Method</a:t>
            </a:r>
            <a:endParaRPr sz="3200" dirty="0">
              <a:solidFill>
                <a:schemeClr val="bg2">
                  <a:lumMod val="75000"/>
                </a:schemeClr>
              </a:solidFill>
            </a:endParaRPr>
          </a:p>
        </p:txBody>
      </p:sp>
      <mc:AlternateContent xmlns:mc="http://schemas.openxmlformats.org/markup-compatibility/2006" xmlns:a14="http://schemas.microsoft.com/office/drawing/2010/main">
        <mc:Choice Requires="a14">
          <p:sp>
            <p:nvSpPr>
              <p:cNvPr id="3" name="文字版面配置區 2">
                <a:extLst>
                  <a:ext uri="{FF2B5EF4-FFF2-40B4-BE49-F238E27FC236}">
                    <a16:creationId xmlns:a16="http://schemas.microsoft.com/office/drawing/2014/main" id="{AE880C84-0E8A-405F-A86F-166C4E406A97}"/>
                  </a:ext>
                </a:extLst>
              </p:cNvPr>
              <p:cNvSpPr>
                <a:spLocks noGrp="1"/>
              </p:cNvSpPr>
              <p:nvPr>
                <p:ph type="body" idx="1"/>
              </p:nvPr>
            </p:nvSpPr>
            <p:spPr>
              <a:xfrm>
                <a:off x="311700" y="1266325"/>
                <a:ext cx="8520600" cy="3302700"/>
              </a:xfrm>
            </p:spPr>
            <p:txBody>
              <a:bodyPr/>
              <a:lstStyle/>
              <a:p>
                <a:pPr>
                  <a:buFont typeface="Wingdings" panose="05000000000000000000" pitchFamily="2" charset="2"/>
                  <a:buChar char="Ø"/>
                </a:pPr>
                <a:r>
                  <a:rPr lang="en-US" altLang="zh-TW" dirty="0"/>
                  <a:t>IF-SAN (</a:t>
                </a:r>
                <a:r>
                  <a:rPr lang="en-US" altLang="zh-TW" dirty="0">
                    <a:solidFill>
                      <a:srgbClr val="FF0000"/>
                    </a:solidFill>
                  </a:rPr>
                  <a:t>Prediction layers)</a:t>
                </a:r>
              </a:p>
              <a:p>
                <a:r>
                  <a:rPr lang="en-US" altLang="zh-TW" dirty="0"/>
                  <a:t>Goal : select next items for users</a:t>
                </a:r>
              </a:p>
              <a:p>
                <a:pPr marL="596900" lvl="1" indent="0">
                  <a:buNone/>
                </a:pPr>
                <a:endParaRPr lang="en-US" altLang="zh-TW" dirty="0"/>
              </a:p>
              <a:p>
                <a:pPr marL="114300" indent="0">
                  <a:buNone/>
                </a:pPr>
                <a:r>
                  <a:rPr lang="en-US" altLang="zh-TW" sz="1400" dirty="0"/>
                  <a:t>1. Combine the item level </a:t>
                </a:r>
                <a14:m>
                  <m:oMath xmlns:m="http://schemas.openxmlformats.org/officeDocument/2006/math">
                    <m:sSubSup>
                      <m:sSubSupPr>
                        <m:ctrlPr>
                          <a:rPr lang="en-US" altLang="zh-TW" sz="1400" i="1">
                            <a:latin typeface="Cambria Math" panose="02040503050406030204" pitchFamily="18" charset="0"/>
                          </a:rPr>
                        </m:ctrlPr>
                      </m:sSubSupPr>
                      <m:e>
                        <m:r>
                          <a:rPr lang="en-US" altLang="zh-TW" sz="1400" i="1">
                            <a:latin typeface="Cambria Math" panose="02040503050406030204" pitchFamily="18" charset="0"/>
                          </a:rPr>
                          <m:t>𝑆</m:t>
                        </m:r>
                      </m:e>
                      <m:sub>
                        <m:r>
                          <a:rPr lang="en-US" altLang="zh-TW" sz="1400" i="1">
                            <a:latin typeface="Cambria Math" panose="02040503050406030204" pitchFamily="18" charset="0"/>
                          </a:rPr>
                          <m:t>𝑢𝑥</m:t>
                        </m:r>
                      </m:sub>
                      <m:sup>
                        <m:r>
                          <a:rPr lang="en-US" altLang="zh-TW" sz="1400" i="1">
                            <a:latin typeface="Cambria Math" panose="02040503050406030204" pitchFamily="18" charset="0"/>
                          </a:rPr>
                          <m:t>𝑙</m:t>
                        </m:r>
                      </m:sup>
                    </m:sSubSup>
                    <m:r>
                      <a:rPr lang="en-US" altLang="zh-TW" sz="1400" i="1">
                        <a:latin typeface="Cambria Math" panose="02040503050406030204" pitchFamily="18" charset="0"/>
                      </a:rPr>
                      <m:t> </m:t>
                    </m:r>
                  </m:oMath>
                </a14:m>
                <a:r>
                  <a:rPr lang="en-US" altLang="zh-TW" sz="1400" dirty="0"/>
                  <a:t> and item-feature level </a:t>
                </a:r>
                <a14:m>
                  <m:oMath xmlns:m="http://schemas.openxmlformats.org/officeDocument/2006/math">
                    <m:sSubSup>
                      <m:sSubSupPr>
                        <m:ctrlPr>
                          <a:rPr lang="en-US" altLang="zh-TW" sz="1400" i="1">
                            <a:latin typeface="Cambria Math" panose="02040503050406030204" pitchFamily="18" charset="0"/>
                          </a:rPr>
                        </m:ctrlPr>
                      </m:sSubSupPr>
                      <m:e>
                        <m:r>
                          <a:rPr lang="en-US" altLang="zh-TW" sz="1400" i="1">
                            <a:latin typeface="Cambria Math" panose="02040503050406030204" pitchFamily="18" charset="0"/>
                          </a:rPr>
                          <m:t>𝑆</m:t>
                        </m:r>
                      </m:e>
                      <m:sub>
                        <m:r>
                          <a:rPr lang="en-US" altLang="zh-TW" sz="1400" i="1">
                            <a:latin typeface="Cambria Math" panose="02040503050406030204" pitchFamily="18" charset="0"/>
                          </a:rPr>
                          <m:t>𝑢𝑎</m:t>
                        </m:r>
                      </m:sub>
                      <m:sup>
                        <m:r>
                          <a:rPr lang="en-US" altLang="zh-TW" sz="1400" i="1">
                            <a:latin typeface="Cambria Math" panose="02040503050406030204" pitchFamily="18" charset="0"/>
                          </a:rPr>
                          <m:t>𝑙</m:t>
                        </m:r>
                      </m:sup>
                    </m:sSubSup>
                    <m:r>
                      <a:rPr lang="en-US" altLang="zh-TW" sz="1400" i="1">
                        <a:latin typeface="Cambria Math" panose="02040503050406030204" pitchFamily="18" charset="0"/>
                      </a:rPr>
                      <m:t> </m:t>
                    </m:r>
                  </m:oMath>
                </a14:m>
                <a:r>
                  <a:rPr lang="en-US" altLang="zh-TW" sz="1400" dirty="0"/>
                  <a:t>as the </a:t>
                </a:r>
                <a:r>
                  <a:rPr lang="en-US" altLang="zh-TW" sz="1400" dirty="0">
                    <a:solidFill>
                      <a:srgbClr val="FF0000"/>
                    </a:solidFill>
                  </a:rPr>
                  <a:t>final session specific representation</a:t>
                </a:r>
              </a:p>
              <a:p>
                <a:pPr marL="114300" indent="0">
                  <a:buNone/>
                </a:pPr>
                <a:r>
                  <a:rPr lang="en-US" altLang="zh-TW" sz="1400" dirty="0"/>
                  <a:t>2. Feed into a fully-connected layer</a:t>
                </a:r>
              </a:p>
              <a:p>
                <a:pPr marL="114300" indent="0">
                  <a:buNone/>
                </a:pPr>
                <a:r>
                  <a:rPr lang="en-US" altLang="zh-TW" sz="1400" dirty="0"/>
                  <a:t> </a:t>
                </a:r>
              </a:p>
            </p:txBody>
          </p:sp>
        </mc:Choice>
        <mc:Fallback xmlns="">
          <p:sp>
            <p:nvSpPr>
              <p:cNvPr id="3" name="文字版面配置區 2">
                <a:extLst>
                  <a:ext uri="{FF2B5EF4-FFF2-40B4-BE49-F238E27FC236}">
                    <a16:creationId xmlns:a16="http://schemas.microsoft.com/office/drawing/2014/main" id="{AE880C84-0E8A-405F-A86F-166C4E406A97}"/>
                  </a:ext>
                </a:extLst>
              </p:cNvPr>
              <p:cNvSpPr>
                <a:spLocks noGrp="1" noRot="1" noChangeAspect="1" noMove="1" noResize="1" noEditPoints="1" noAdjustHandles="1" noChangeArrowheads="1" noChangeShapeType="1" noTextEdit="1"/>
              </p:cNvSpPr>
              <p:nvPr>
                <p:ph type="body" idx="1"/>
              </p:nvPr>
            </p:nvSpPr>
            <p:spPr>
              <a:xfrm>
                <a:off x="311700" y="1266325"/>
                <a:ext cx="8520600" cy="3302700"/>
              </a:xfrm>
              <a:blipFill>
                <a:blip r:embed="rId3"/>
                <a:stretch>
                  <a:fillRect/>
                </a:stretch>
              </a:blipFill>
            </p:spPr>
            <p:txBody>
              <a:bodyPr/>
              <a:lstStyle/>
              <a:p>
                <a:r>
                  <a:rPr lang="zh-TW" altLang="en-US">
                    <a:noFill/>
                  </a:rPr>
                  <a:t> </a:t>
                </a:r>
              </a:p>
            </p:txBody>
          </p:sp>
        </mc:Fallback>
      </mc:AlternateContent>
      <p:sp>
        <p:nvSpPr>
          <p:cNvPr id="2" name="投影片編號版面配置區 1">
            <a:extLst>
              <a:ext uri="{FF2B5EF4-FFF2-40B4-BE49-F238E27FC236}">
                <a16:creationId xmlns:a16="http://schemas.microsoft.com/office/drawing/2014/main" id="{56C85C74-71B4-4D8E-AB06-1AF6508810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14</a:t>
            </a:fld>
            <a:endParaRPr lang="zh-TW" altLang="en-US"/>
          </a:p>
        </p:txBody>
      </p:sp>
      <p:grpSp>
        <p:nvGrpSpPr>
          <p:cNvPr id="21" name="群組 20">
            <a:extLst>
              <a:ext uri="{FF2B5EF4-FFF2-40B4-BE49-F238E27FC236}">
                <a16:creationId xmlns:a16="http://schemas.microsoft.com/office/drawing/2014/main" id="{05365011-2723-4EE5-B8F8-944096B37928}"/>
              </a:ext>
            </a:extLst>
          </p:cNvPr>
          <p:cNvGrpSpPr/>
          <p:nvPr/>
        </p:nvGrpSpPr>
        <p:grpSpPr>
          <a:xfrm>
            <a:off x="957297" y="2991388"/>
            <a:ext cx="7955538" cy="1771573"/>
            <a:chOff x="929365" y="2983954"/>
            <a:chExt cx="7955538" cy="1771573"/>
          </a:xfrm>
        </p:grpSpPr>
        <p:pic>
          <p:nvPicPr>
            <p:cNvPr id="4" name="圖片 3">
              <a:extLst>
                <a:ext uri="{FF2B5EF4-FFF2-40B4-BE49-F238E27FC236}">
                  <a16:creationId xmlns:a16="http://schemas.microsoft.com/office/drawing/2014/main" id="{380F39D2-BA27-4E27-973F-D93112A8B394}"/>
                </a:ext>
              </a:extLst>
            </p:cNvPr>
            <p:cNvPicPr>
              <a:picLocks noChangeAspect="1"/>
            </p:cNvPicPr>
            <p:nvPr/>
          </p:nvPicPr>
          <p:blipFill>
            <a:blip r:embed="rId4"/>
            <a:stretch>
              <a:fillRect/>
            </a:stretch>
          </p:blipFill>
          <p:spPr>
            <a:xfrm>
              <a:off x="2931449" y="3536563"/>
              <a:ext cx="2194271" cy="441377"/>
            </a:xfrm>
            <a:prstGeom prst="rect">
              <a:avLst/>
            </a:prstGeom>
          </p:spPr>
        </p:pic>
        <p:grpSp>
          <p:nvGrpSpPr>
            <p:cNvPr id="5" name="群組 4">
              <a:extLst>
                <a:ext uri="{FF2B5EF4-FFF2-40B4-BE49-F238E27FC236}">
                  <a16:creationId xmlns:a16="http://schemas.microsoft.com/office/drawing/2014/main" id="{8DB05E3C-7172-4AFB-8B27-F6E5AE21B809}"/>
                </a:ext>
              </a:extLst>
            </p:cNvPr>
            <p:cNvGrpSpPr/>
            <p:nvPr/>
          </p:nvGrpSpPr>
          <p:grpSpPr>
            <a:xfrm>
              <a:off x="929365" y="2983954"/>
              <a:ext cx="7955538" cy="1771573"/>
              <a:chOff x="2497459" y="4467339"/>
              <a:chExt cx="7955538" cy="1771573"/>
            </a:xfrm>
          </p:grpSpPr>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21EF0680-8F57-46D8-91D8-8780228A8394}"/>
                      </a:ext>
                    </a:extLst>
                  </p:cNvPr>
                  <p:cNvSpPr txBox="1"/>
                  <p:nvPr/>
                </p:nvSpPr>
                <p:spPr>
                  <a:xfrm>
                    <a:off x="6227545" y="4467339"/>
                    <a:ext cx="4225452" cy="311560"/>
                  </a:xfrm>
                  <a:prstGeom prst="rect">
                    <a:avLst/>
                  </a:prstGeom>
                  <a:noFill/>
                </p:spPr>
                <p:txBody>
                  <a:bodyPr wrap="none" rtlCol="0">
                    <a:spAutoFit/>
                  </a:bodyPr>
                  <a:lstStyle/>
                  <a:p>
                    <a14:m>
                      <m:oMath xmlns:m="http://schemas.openxmlformats.org/officeDocument/2006/math">
                        <m:sSubSup>
                          <m:sSubSupPr>
                            <m:ctrlPr>
                              <a:rPr lang="en-US" altLang="zh-TW" i="1" smtClean="0">
                                <a:solidFill>
                                  <a:schemeClr val="dk2"/>
                                </a:solidFill>
                                <a:latin typeface="Cambria Math" panose="02040503050406030204" pitchFamily="18" charset="0"/>
                                <a:ea typeface="Open Sans"/>
                                <a:cs typeface="Open Sans"/>
                                <a:sym typeface="Open Sans"/>
                              </a:rPr>
                            </m:ctrlPr>
                          </m:sSubSupPr>
                          <m:e>
                            <m:r>
                              <a:rPr lang="en-US" altLang="zh-TW" smtClean="0">
                                <a:solidFill>
                                  <a:schemeClr val="dk2"/>
                                </a:solidFill>
                                <a:latin typeface="Cambria Math" panose="02040503050406030204" pitchFamily="18" charset="0"/>
                                <a:ea typeface="Open Sans"/>
                                <a:cs typeface="Open Sans"/>
                                <a:sym typeface="Open Sans"/>
                              </a:rPr>
                              <m:t>𝑆</m:t>
                            </m:r>
                          </m:e>
                          <m:sub>
                            <m:r>
                              <a:rPr lang="en-US" altLang="zh-TW" smtClean="0">
                                <a:solidFill>
                                  <a:schemeClr val="dk2"/>
                                </a:solidFill>
                                <a:latin typeface="Cambria Math" panose="02040503050406030204" pitchFamily="18" charset="0"/>
                                <a:ea typeface="Open Sans"/>
                                <a:cs typeface="Open Sans"/>
                                <a:sym typeface="Open Sans"/>
                              </a:rPr>
                              <m:t>𝑢𝑥</m:t>
                            </m:r>
                          </m:sub>
                          <m:sup>
                            <m:r>
                              <a:rPr lang="en-US" altLang="zh-TW" smtClean="0">
                                <a:solidFill>
                                  <a:schemeClr val="dk2"/>
                                </a:solidFill>
                                <a:latin typeface="Cambria Math" panose="02040503050406030204" pitchFamily="18" charset="0"/>
                                <a:ea typeface="Open Sans"/>
                                <a:cs typeface="Open Sans"/>
                                <a:sym typeface="Open Sans"/>
                              </a:rPr>
                              <m:t>𝑙</m:t>
                            </m:r>
                          </m:sup>
                        </m:sSubSup>
                      </m:oMath>
                    </a14:m>
                    <a:r>
                      <a:rPr lang="zh-TW" altLang="en-US" dirty="0">
                        <a:solidFill>
                          <a:schemeClr val="dk2"/>
                        </a:solidFill>
                        <a:latin typeface="Open Sans"/>
                        <a:ea typeface="Open Sans"/>
                        <a:cs typeface="Open Sans"/>
                        <a:sym typeface="Open Sans"/>
                      </a:rPr>
                      <a:t> </a:t>
                    </a:r>
                    <a14:m>
                      <m:oMath xmlns:m="http://schemas.openxmlformats.org/officeDocument/2006/math">
                        <m:nary>
                          <m:naryPr>
                            <m:chr m:val="⨁"/>
                            <m:subHide m:val="on"/>
                            <m:supHide m:val="on"/>
                            <m:ctrlPr>
                              <a:rPr lang="zh-TW" altLang="en-US" i="1" dirty="0">
                                <a:solidFill>
                                  <a:schemeClr val="dk2"/>
                                </a:solidFill>
                                <a:latin typeface="Cambria Math" panose="02040503050406030204" pitchFamily="18" charset="0"/>
                                <a:ea typeface="Open Sans"/>
                                <a:cs typeface="Open Sans"/>
                                <a:sym typeface="Open Sans"/>
                              </a:rPr>
                            </m:ctrlPr>
                          </m:naryPr>
                          <m:sub/>
                          <m:sup/>
                          <m:e>
                            <m:sSubSup>
                              <m:sSubSupPr>
                                <m:ctrlPr>
                                  <a:rPr lang="en-US" altLang="zh-TW" i="1" smtClean="0">
                                    <a:solidFill>
                                      <a:schemeClr val="dk2"/>
                                    </a:solidFill>
                                    <a:latin typeface="Cambria Math" panose="02040503050406030204" pitchFamily="18" charset="0"/>
                                    <a:ea typeface="Open Sans"/>
                                    <a:cs typeface="Open Sans"/>
                                    <a:sym typeface="Open Sans"/>
                                  </a:rPr>
                                </m:ctrlPr>
                              </m:sSubSupPr>
                              <m:e>
                                <m:r>
                                  <a:rPr lang="en-US" altLang="zh-TW" smtClean="0">
                                    <a:solidFill>
                                      <a:schemeClr val="dk2"/>
                                    </a:solidFill>
                                    <a:latin typeface="Cambria Math" panose="02040503050406030204" pitchFamily="18" charset="0"/>
                                    <a:ea typeface="Open Sans"/>
                                    <a:cs typeface="Open Sans"/>
                                    <a:sym typeface="Open Sans"/>
                                  </a:rPr>
                                  <m:t>𝑆</m:t>
                                </m:r>
                              </m:e>
                              <m:sub>
                                <m:r>
                                  <a:rPr lang="en-US" altLang="zh-TW" smtClean="0">
                                    <a:solidFill>
                                      <a:schemeClr val="dk2"/>
                                    </a:solidFill>
                                    <a:latin typeface="Cambria Math" panose="02040503050406030204" pitchFamily="18" charset="0"/>
                                    <a:ea typeface="Open Sans"/>
                                    <a:cs typeface="Open Sans"/>
                                    <a:sym typeface="Open Sans"/>
                                  </a:rPr>
                                  <m:t>𝑢𝑎</m:t>
                                </m:r>
                              </m:sub>
                              <m:sup>
                                <m:r>
                                  <a:rPr lang="en-US" altLang="zh-TW" smtClean="0">
                                    <a:solidFill>
                                      <a:schemeClr val="dk2"/>
                                    </a:solidFill>
                                    <a:latin typeface="Cambria Math" panose="02040503050406030204" pitchFamily="18" charset="0"/>
                                    <a:ea typeface="Open Sans"/>
                                    <a:cs typeface="Open Sans"/>
                                    <a:sym typeface="Open Sans"/>
                                  </a:rPr>
                                  <m:t>𝑙</m:t>
                                </m:r>
                              </m:sup>
                            </m:sSubSup>
                          </m:e>
                        </m:nary>
                      </m:oMath>
                    </a14:m>
                    <a:r>
                      <a:rPr lang="zh-TW" altLang="en-US" dirty="0">
                        <a:solidFill>
                          <a:schemeClr val="dk2"/>
                        </a:solidFill>
                        <a:latin typeface="Open Sans"/>
                        <a:ea typeface="Open Sans"/>
                        <a:cs typeface="Open Sans"/>
                        <a:sym typeface="Open Sans"/>
                      </a:rPr>
                      <a:t> </a:t>
                    </a:r>
                    <a:r>
                      <a:rPr lang="en-US" altLang="zh-TW" dirty="0">
                        <a:solidFill>
                          <a:schemeClr val="dk2"/>
                        </a:solidFill>
                        <a:latin typeface="Open Sans"/>
                        <a:ea typeface="Open Sans"/>
                        <a:cs typeface="Open Sans"/>
                        <a:sym typeface="Open Sans"/>
                      </a:rPr>
                      <a:t>=&gt;</a:t>
                    </a:r>
                    <a:r>
                      <a:rPr lang="zh-TW" altLang="en-US" dirty="0">
                        <a:solidFill>
                          <a:schemeClr val="dk2"/>
                        </a:solidFill>
                        <a:latin typeface="Open Sans"/>
                        <a:ea typeface="Open Sans"/>
                        <a:cs typeface="Open Sans"/>
                        <a:sym typeface="Open Sans"/>
                      </a:rPr>
                      <a:t> </a:t>
                    </a:r>
                    <a:r>
                      <a:rPr lang="en-US" altLang="zh-TW" dirty="0">
                        <a:solidFill>
                          <a:schemeClr val="dk2"/>
                        </a:solidFill>
                        <a:latin typeface="Open Sans"/>
                        <a:ea typeface="Open Sans"/>
                        <a:cs typeface="Open Sans"/>
                        <a:sym typeface="Open Sans"/>
                      </a:rPr>
                      <a:t>final session specific representation</a:t>
                    </a:r>
                    <a:endParaRPr lang="zh-TW" altLang="en-US" dirty="0">
                      <a:solidFill>
                        <a:schemeClr val="dk2"/>
                      </a:solidFill>
                      <a:latin typeface="Open Sans"/>
                      <a:ea typeface="Open Sans"/>
                      <a:cs typeface="Open Sans"/>
                      <a:sym typeface="Open Sans"/>
                    </a:endParaRPr>
                  </a:p>
                </p:txBody>
              </p:sp>
            </mc:Choice>
            <mc:Fallback xmlns="">
              <p:sp>
                <p:nvSpPr>
                  <p:cNvPr id="7" name="文字方塊 6">
                    <a:extLst>
                      <a:ext uri="{FF2B5EF4-FFF2-40B4-BE49-F238E27FC236}">
                        <a16:creationId xmlns:a16="http://schemas.microsoft.com/office/drawing/2014/main" id="{21EF0680-8F57-46D8-91D8-8780228A8394}"/>
                      </a:ext>
                    </a:extLst>
                  </p:cNvPr>
                  <p:cNvSpPr txBox="1">
                    <a:spLocks noRot="1" noChangeAspect="1" noMove="1" noResize="1" noEditPoints="1" noAdjustHandles="1" noChangeArrowheads="1" noChangeShapeType="1" noTextEdit="1"/>
                  </p:cNvSpPr>
                  <p:nvPr/>
                </p:nvSpPr>
                <p:spPr>
                  <a:xfrm>
                    <a:off x="6227545" y="4467339"/>
                    <a:ext cx="4225452" cy="311560"/>
                  </a:xfrm>
                  <a:prstGeom prst="rect">
                    <a:avLst/>
                  </a:prstGeom>
                  <a:blipFill>
                    <a:blip r:embed="rId5"/>
                    <a:stretch>
                      <a:fillRect t="-76471" b="-127451"/>
                    </a:stretch>
                  </a:blipFill>
                </p:spPr>
                <p:txBody>
                  <a:bodyPr/>
                  <a:lstStyle/>
                  <a:p>
                    <a:r>
                      <a:rPr lang="zh-TW" altLang="en-US">
                        <a:noFill/>
                      </a:rPr>
                      <a:t> </a:t>
                    </a:r>
                  </a:p>
                </p:txBody>
              </p:sp>
            </mc:Fallback>
          </mc:AlternateContent>
          <p:cxnSp>
            <p:nvCxnSpPr>
              <p:cNvPr id="8" name="直線單箭頭接點 7">
                <a:extLst>
                  <a:ext uri="{FF2B5EF4-FFF2-40B4-BE49-F238E27FC236}">
                    <a16:creationId xmlns:a16="http://schemas.microsoft.com/office/drawing/2014/main" id="{47DD40ED-E9AF-4AF9-A7D1-6C908DC08D39}"/>
                  </a:ext>
                </a:extLst>
              </p:cNvPr>
              <p:cNvCxnSpPr>
                <a:cxnSpLocks/>
              </p:cNvCxnSpPr>
              <p:nvPr/>
            </p:nvCxnSpPr>
            <p:spPr>
              <a:xfrm flipH="1">
                <a:off x="6140095" y="4810057"/>
                <a:ext cx="179042" cy="294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A0C6B39E-67C9-4B82-835E-B5B278B722DF}"/>
                  </a:ext>
                </a:extLst>
              </p:cNvPr>
              <p:cNvSpPr/>
              <p:nvPr/>
            </p:nvSpPr>
            <p:spPr>
              <a:xfrm>
                <a:off x="4181526" y="5931135"/>
                <a:ext cx="1927131" cy="307777"/>
              </a:xfrm>
              <a:prstGeom prst="rect">
                <a:avLst/>
              </a:prstGeom>
            </p:spPr>
            <p:txBody>
              <a:bodyPr wrap="none">
                <a:spAutoFit/>
              </a:bodyPr>
              <a:lstStyle/>
              <a:p>
                <a:r>
                  <a:rPr lang="en-US" altLang="zh-TW">
                    <a:solidFill>
                      <a:schemeClr val="dk2"/>
                    </a:solidFill>
                    <a:latin typeface="Open Sans"/>
                    <a:ea typeface="Open Sans"/>
                    <a:cs typeface="Open Sans"/>
                    <a:sym typeface="Open Sans"/>
                  </a:rPr>
                  <a:t>fully-connected layer</a:t>
                </a:r>
                <a:endParaRPr lang="zh-TW" altLang="en-US" dirty="0">
                  <a:solidFill>
                    <a:schemeClr val="dk2"/>
                  </a:solidFill>
                  <a:latin typeface="Open Sans"/>
                  <a:cs typeface="Open Sans"/>
                  <a:sym typeface="Open Sans"/>
                </a:endParaRPr>
              </a:p>
            </p:txBody>
          </p:sp>
          <p:cxnSp>
            <p:nvCxnSpPr>
              <p:cNvPr id="10" name="直線單箭頭接點 9">
                <a:extLst>
                  <a:ext uri="{FF2B5EF4-FFF2-40B4-BE49-F238E27FC236}">
                    <a16:creationId xmlns:a16="http://schemas.microsoft.com/office/drawing/2014/main" id="{69E6B35E-B785-41F7-A2DA-A481A8D7B3CA}"/>
                  </a:ext>
                </a:extLst>
              </p:cNvPr>
              <p:cNvCxnSpPr>
                <a:cxnSpLocks/>
              </p:cNvCxnSpPr>
              <p:nvPr/>
            </p:nvCxnSpPr>
            <p:spPr>
              <a:xfrm flipV="1">
                <a:off x="4709490" y="5412521"/>
                <a:ext cx="456549" cy="518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1178BD7E-FAEC-4134-A14E-7F3C05859ECB}"/>
                  </a:ext>
                </a:extLst>
              </p:cNvPr>
              <p:cNvSpPr/>
              <p:nvPr/>
            </p:nvSpPr>
            <p:spPr>
              <a:xfrm>
                <a:off x="2497459" y="4581252"/>
                <a:ext cx="2090637" cy="523220"/>
              </a:xfrm>
              <a:prstGeom prst="rect">
                <a:avLst/>
              </a:prstGeom>
            </p:spPr>
            <p:txBody>
              <a:bodyPr wrap="none">
                <a:spAutoFit/>
              </a:bodyPr>
              <a:lstStyle/>
              <a:p>
                <a:r>
                  <a:rPr lang="en-US" altLang="zh-TW">
                    <a:solidFill>
                      <a:schemeClr val="dk2"/>
                    </a:solidFill>
                    <a:latin typeface="Open Sans"/>
                    <a:ea typeface="Open Sans"/>
                    <a:cs typeface="Open Sans"/>
                    <a:sym typeface="Open Sans"/>
                  </a:rPr>
                  <a:t>Probability of i-th item </a:t>
                </a:r>
              </a:p>
              <a:p>
                <a:r>
                  <a:rPr lang="en-US" altLang="zh-TW">
                    <a:solidFill>
                      <a:schemeClr val="dk2"/>
                    </a:solidFill>
                    <a:latin typeface="Open Sans"/>
                    <a:ea typeface="Open Sans"/>
                    <a:cs typeface="Open Sans"/>
                    <a:sym typeface="Open Sans"/>
                  </a:rPr>
                  <a:t>to be the next click</a:t>
                </a:r>
                <a:endParaRPr lang="zh-TW" altLang="en-US" dirty="0">
                  <a:solidFill>
                    <a:schemeClr val="dk2"/>
                  </a:solidFill>
                  <a:latin typeface="Open Sans"/>
                  <a:cs typeface="Open Sans"/>
                  <a:sym typeface="Open Sans"/>
                </a:endParaRPr>
              </a:p>
            </p:txBody>
          </p:sp>
          <p:cxnSp>
            <p:nvCxnSpPr>
              <p:cNvPr id="12" name="直線單箭頭接點 11">
                <a:extLst>
                  <a:ext uri="{FF2B5EF4-FFF2-40B4-BE49-F238E27FC236}">
                    <a16:creationId xmlns:a16="http://schemas.microsoft.com/office/drawing/2014/main" id="{4F5468C2-C7EA-4412-859B-1271BCB38957}"/>
                  </a:ext>
                </a:extLst>
              </p:cNvPr>
              <p:cNvCxnSpPr>
                <a:cxnSpLocks/>
              </p:cNvCxnSpPr>
              <p:nvPr/>
            </p:nvCxnSpPr>
            <p:spPr>
              <a:xfrm>
                <a:off x="4342957" y="4863468"/>
                <a:ext cx="179460" cy="267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5FF6111A-24E5-431D-A416-928AAA043268}"/>
                  </a:ext>
                </a:extLst>
              </p:cNvPr>
              <p:cNvCxnSpPr>
                <a:cxnSpLocks/>
              </p:cNvCxnSpPr>
              <p:nvPr/>
            </p:nvCxnSpPr>
            <p:spPr>
              <a:xfrm flipH="1" flipV="1">
                <a:off x="6670998" y="5272477"/>
                <a:ext cx="426305" cy="88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5" name="矩形 14">
              <a:extLst>
                <a:ext uri="{FF2B5EF4-FFF2-40B4-BE49-F238E27FC236}">
                  <a16:creationId xmlns:a16="http://schemas.microsoft.com/office/drawing/2014/main" id="{FC15EEB3-A587-456E-A52A-00AE039C16EC}"/>
                </a:ext>
              </a:extLst>
            </p:cNvPr>
            <p:cNvSpPr/>
            <p:nvPr/>
          </p:nvSpPr>
          <p:spPr>
            <a:xfrm>
              <a:off x="5493735" y="3723286"/>
              <a:ext cx="2419252" cy="307777"/>
            </a:xfrm>
            <a:prstGeom prst="rect">
              <a:avLst/>
            </a:prstGeom>
          </p:spPr>
          <p:txBody>
            <a:bodyPr wrap="none">
              <a:spAutoFit/>
            </a:bodyPr>
            <a:lstStyle/>
            <a:p>
              <a:r>
                <a:rPr lang="zh-TW" altLang="en-US" dirty="0">
                  <a:solidFill>
                    <a:schemeClr val="dk2"/>
                  </a:solidFill>
                  <a:latin typeface="Open Sans"/>
                  <a:cs typeface="Open Sans"/>
                </a:rPr>
                <a:t>embedding of the 𝑖-𝑡ℎ item</a:t>
              </a:r>
            </a:p>
          </p:txBody>
        </p:sp>
      </p:grpSp>
      <p:sp>
        <p:nvSpPr>
          <p:cNvPr id="22" name="語音泡泡: 矩形 21">
            <a:extLst>
              <a:ext uri="{FF2B5EF4-FFF2-40B4-BE49-F238E27FC236}">
                <a16:creationId xmlns:a16="http://schemas.microsoft.com/office/drawing/2014/main" id="{94CA439D-9EA3-4C12-98C5-D89A91E0078B}"/>
              </a:ext>
            </a:extLst>
          </p:cNvPr>
          <p:cNvSpPr/>
          <p:nvPr/>
        </p:nvSpPr>
        <p:spPr>
          <a:xfrm>
            <a:off x="4955596" y="2760451"/>
            <a:ext cx="396112" cy="224992"/>
          </a:xfrm>
          <a:prstGeom prst="wedgeRect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bg2">
                    <a:lumMod val="50000"/>
                  </a:schemeClr>
                </a:solidFill>
              </a:rPr>
              <a:t>1</a:t>
            </a:r>
            <a:endParaRPr lang="zh-TW" altLang="en-US" dirty="0">
              <a:solidFill>
                <a:schemeClr val="bg2">
                  <a:lumMod val="50000"/>
                </a:schemeClr>
              </a:solidFill>
            </a:endParaRPr>
          </a:p>
        </p:txBody>
      </p:sp>
      <p:sp>
        <p:nvSpPr>
          <p:cNvPr id="23" name="語音泡泡: 矩形 22">
            <a:extLst>
              <a:ext uri="{FF2B5EF4-FFF2-40B4-BE49-F238E27FC236}">
                <a16:creationId xmlns:a16="http://schemas.microsoft.com/office/drawing/2014/main" id="{4A361FC9-73A2-43F8-8C02-56F7666F6214}"/>
              </a:ext>
            </a:extLst>
          </p:cNvPr>
          <p:cNvSpPr/>
          <p:nvPr/>
        </p:nvSpPr>
        <p:spPr>
          <a:xfrm>
            <a:off x="3625877" y="3384448"/>
            <a:ext cx="396112" cy="224992"/>
          </a:xfrm>
          <a:prstGeom prst="wedgeRect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bg2">
                    <a:lumMod val="50000"/>
                  </a:schemeClr>
                </a:solidFill>
              </a:rPr>
              <a:t>2</a:t>
            </a:r>
            <a:endParaRPr lang="zh-TW" altLang="en-US" dirty="0">
              <a:solidFill>
                <a:schemeClr val="bg2">
                  <a:lumMod val="50000"/>
                </a:schemeClr>
              </a:solidFill>
            </a:endParaRPr>
          </a:p>
        </p:txBody>
      </p:sp>
      <mc:AlternateContent xmlns:mc="http://schemas.openxmlformats.org/markup-compatibility/2006" xmlns:a14="http://schemas.microsoft.com/office/drawing/2010/main">
        <mc:Choice Requires="a14">
          <p:sp>
            <p:nvSpPr>
              <p:cNvPr id="24" name="矩形 23">
                <a:extLst>
                  <a:ext uri="{FF2B5EF4-FFF2-40B4-BE49-F238E27FC236}">
                    <a16:creationId xmlns:a16="http://schemas.microsoft.com/office/drawing/2014/main" id="{D5ADFA08-4961-41A8-9707-A10E02CDF7E7}"/>
                  </a:ext>
                </a:extLst>
              </p:cNvPr>
              <p:cNvSpPr/>
              <p:nvPr/>
            </p:nvSpPr>
            <p:spPr>
              <a:xfrm>
                <a:off x="6800109" y="1678671"/>
                <a:ext cx="2370072" cy="307777"/>
              </a:xfrm>
              <a:prstGeom prst="rect">
                <a:avLst/>
              </a:prstGeom>
            </p:spPr>
            <p:txBody>
              <a:bodyPr wrap="none">
                <a:spAutoFit/>
              </a:bodyPr>
              <a:lstStyle/>
              <a:p>
                <a:pPr lvl="2">
                  <a:buSzPts val="1800"/>
                </a:pPr>
                <a:r>
                  <a:rPr lang="en-US" altLang="zh-TW" dirty="0">
                    <a:ea typeface="Cambria Math" panose="02040503050406030204" pitchFamily="18" charset="0"/>
                  </a:rPr>
                  <a:t>IF-SAN : </a:t>
                </a:r>
                <a14:m>
                  <m:oMath xmlns:m="http://schemas.openxmlformats.org/officeDocument/2006/math">
                    <m:r>
                      <a:rPr lang="en-US" altLang="zh-TW">
                        <a:latin typeface="Cambria Math" panose="02040503050406030204" pitchFamily="18" charset="0"/>
                        <a:ea typeface="Cambria Math" panose="02040503050406030204" pitchFamily="18" charset="0"/>
                      </a:rPr>
                      <m:t> </m:t>
                    </m:r>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𝜃</m:t>
                        </m:r>
                      </m:e>
                      <m:sup>
                        <m:r>
                          <a:rPr lang="en-US" altLang="zh-TW" i="1">
                            <a:latin typeface="Cambria Math" panose="02040503050406030204" pitchFamily="18" charset="0"/>
                            <a:ea typeface="Cambria Math" panose="02040503050406030204" pitchFamily="18" charset="0"/>
                          </a:rPr>
                          <m:t>∗</m:t>
                        </m:r>
                      </m:sup>
                    </m:sSup>
                    <m:r>
                      <a:rPr lang="en-US" altLang="zh-TW" i="1">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𝜃</m:t>
                        </m:r>
                      </m:e>
                      <m:sup>
                        <m:r>
                          <a:rPr lang="en-US" altLang="zh-TW" i="1">
                            <a:latin typeface="Cambria Math" panose="02040503050406030204" pitchFamily="18" charset="0"/>
                            <a:ea typeface="Cambria Math" panose="02040503050406030204" pitchFamily="18" charset="0"/>
                          </a:rPr>
                          <m:t>𝑒</m:t>
                        </m:r>
                      </m:sup>
                    </m:sSup>
                    <m:r>
                      <a:rPr lang="en-US" altLang="zh-TW" i="1">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𝜃</m:t>
                        </m:r>
                      </m:e>
                      <m:sup>
                        <m:r>
                          <a:rPr lang="en-US" altLang="zh-TW" i="1">
                            <a:latin typeface="Cambria Math" panose="02040503050406030204" pitchFamily="18" charset="0"/>
                            <a:ea typeface="Cambria Math" panose="02040503050406030204" pitchFamily="18" charset="0"/>
                          </a:rPr>
                          <m:t>𝑠</m:t>
                        </m:r>
                      </m:sup>
                    </m:sSup>
                    <m:r>
                      <a:rPr lang="en-US" altLang="zh-TW" i="1">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𝜃</m:t>
                        </m:r>
                      </m:e>
                      <m:sup>
                        <m:r>
                          <a:rPr lang="en-US" altLang="zh-TW" i="1">
                            <a:latin typeface="Cambria Math" panose="02040503050406030204" pitchFamily="18" charset="0"/>
                            <a:ea typeface="Cambria Math" panose="02040503050406030204" pitchFamily="18" charset="0"/>
                          </a:rPr>
                          <m:t>𝑝𝑟𝑒</m:t>
                        </m:r>
                      </m:sup>
                    </m:sSup>
                    <m:r>
                      <a:rPr lang="en-US" altLang="zh-TW" i="1">
                        <a:latin typeface="Cambria Math" panose="02040503050406030204" pitchFamily="18" charset="0"/>
                        <a:ea typeface="Cambria Math" panose="02040503050406030204" pitchFamily="18" charset="0"/>
                      </a:rPr>
                      <m:t>}</m:t>
                    </m:r>
                  </m:oMath>
                </a14:m>
                <a:endParaRPr lang="en-US" altLang="zh-TW" dirty="0"/>
              </a:p>
            </p:txBody>
          </p:sp>
        </mc:Choice>
        <mc:Fallback xmlns="">
          <p:sp>
            <p:nvSpPr>
              <p:cNvPr id="24" name="矩形 23">
                <a:extLst>
                  <a:ext uri="{FF2B5EF4-FFF2-40B4-BE49-F238E27FC236}">
                    <a16:creationId xmlns:a16="http://schemas.microsoft.com/office/drawing/2014/main" id="{D5ADFA08-4961-41A8-9707-A10E02CDF7E7}"/>
                  </a:ext>
                </a:extLst>
              </p:cNvPr>
              <p:cNvSpPr>
                <a:spLocks noRot="1" noChangeAspect="1" noMove="1" noResize="1" noEditPoints="1" noAdjustHandles="1" noChangeArrowheads="1" noChangeShapeType="1" noTextEdit="1"/>
              </p:cNvSpPr>
              <p:nvPr/>
            </p:nvSpPr>
            <p:spPr>
              <a:xfrm>
                <a:off x="6800109" y="1678671"/>
                <a:ext cx="2370072" cy="307777"/>
              </a:xfrm>
              <a:prstGeom prst="rect">
                <a:avLst/>
              </a:prstGeom>
              <a:blipFill>
                <a:blip r:embed="rId6"/>
                <a:stretch>
                  <a:fillRect l="-773" t="-1961" b="-1960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717776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US" altLang="zh-TW" sz="3200" dirty="0">
                <a:solidFill>
                  <a:schemeClr val="bg2">
                    <a:lumMod val="75000"/>
                  </a:schemeClr>
                </a:solidFill>
                <a:sym typeface="Open Sans"/>
              </a:rPr>
              <a:t>Method</a:t>
            </a:r>
            <a:endParaRPr sz="3200" dirty="0">
              <a:solidFill>
                <a:schemeClr val="bg2">
                  <a:lumMod val="75000"/>
                </a:schemeClr>
              </a:solidFill>
            </a:endParaRPr>
          </a:p>
        </p:txBody>
      </p:sp>
      <p:sp>
        <p:nvSpPr>
          <p:cNvPr id="3" name="文字版面配置區 2">
            <a:extLst>
              <a:ext uri="{FF2B5EF4-FFF2-40B4-BE49-F238E27FC236}">
                <a16:creationId xmlns:a16="http://schemas.microsoft.com/office/drawing/2014/main" id="{AE880C84-0E8A-405F-A86F-166C4E406A97}"/>
              </a:ext>
            </a:extLst>
          </p:cNvPr>
          <p:cNvSpPr>
            <a:spLocks noGrp="1"/>
          </p:cNvSpPr>
          <p:nvPr>
            <p:ph type="body" idx="1"/>
          </p:nvPr>
        </p:nvSpPr>
        <p:spPr>
          <a:xfrm>
            <a:off x="311700" y="1266325"/>
            <a:ext cx="8520600" cy="3302700"/>
          </a:xfrm>
        </p:spPr>
        <p:txBody>
          <a:bodyPr/>
          <a:lstStyle/>
          <a:p>
            <a:pPr>
              <a:buFont typeface="Wingdings" panose="05000000000000000000" pitchFamily="2" charset="2"/>
              <a:buChar char="Ø"/>
            </a:pPr>
            <a:r>
              <a:rPr lang="en-US" altLang="zh-TW" dirty="0"/>
              <a:t>Task clustering</a:t>
            </a:r>
          </a:p>
          <a:p>
            <a:pPr>
              <a:buFont typeface="Wingdings" panose="05000000000000000000" pitchFamily="2" charset="2"/>
              <a:buChar char="l"/>
            </a:pPr>
            <a:r>
              <a:rPr lang="en-US" altLang="zh-TW" dirty="0"/>
              <a:t>Goal : </a:t>
            </a:r>
          </a:p>
          <a:p>
            <a:pPr lvl="1">
              <a:buFont typeface="Wingdings" panose="05000000000000000000" pitchFamily="2" charset="2"/>
              <a:buChar char="l"/>
            </a:pPr>
            <a:r>
              <a:rPr lang="en-US" altLang="zh-TW" dirty="0"/>
              <a:t>Not enough history to get user preferences</a:t>
            </a:r>
          </a:p>
          <a:p>
            <a:pPr lvl="1">
              <a:buFont typeface="Wingdings" panose="05000000000000000000" pitchFamily="2" charset="2"/>
              <a:buChar char="l"/>
            </a:pPr>
            <a:r>
              <a:rPr lang="en-US" altLang="zh-TW" dirty="0"/>
              <a:t>Since similar users have similar preferences</a:t>
            </a:r>
          </a:p>
          <a:p>
            <a:pPr lvl="1">
              <a:buFont typeface="Wingdings" panose="05000000000000000000" pitchFamily="2" charset="2"/>
              <a:buChar char="l"/>
            </a:pPr>
            <a:r>
              <a:rPr lang="en-US" altLang="zh-TW" dirty="0"/>
              <a:t>Transfer shared knowledge (representation) to similar sessions through clustering</a:t>
            </a:r>
          </a:p>
          <a:p>
            <a:endParaRPr lang="en-US" altLang="zh-TW" dirty="0"/>
          </a:p>
        </p:txBody>
      </p:sp>
      <p:sp>
        <p:nvSpPr>
          <p:cNvPr id="2" name="投影片編號版面配置區 1">
            <a:extLst>
              <a:ext uri="{FF2B5EF4-FFF2-40B4-BE49-F238E27FC236}">
                <a16:creationId xmlns:a16="http://schemas.microsoft.com/office/drawing/2014/main" id="{56C85C74-71B4-4D8E-AB06-1AF6508810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15</a:t>
            </a:fld>
            <a:endParaRPr lang="zh-TW" altLang="en-US"/>
          </a:p>
        </p:txBody>
      </p:sp>
      <p:grpSp>
        <p:nvGrpSpPr>
          <p:cNvPr id="4" name="群組 3">
            <a:extLst>
              <a:ext uri="{FF2B5EF4-FFF2-40B4-BE49-F238E27FC236}">
                <a16:creationId xmlns:a16="http://schemas.microsoft.com/office/drawing/2014/main" id="{D95D3894-0E56-4CB0-803E-FEF1FC98E2EF}"/>
              </a:ext>
            </a:extLst>
          </p:cNvPr>
          <p:cNvGrpSpPr/>
          <p:nvPr/>
        </p:nvGrpSpPr>
        <p:grpSpPr>
          <a:xfrm>
            <a:off x="5021231" y="59087"/>
            <a:ext cx="3999927" cy="2249107"/>
            <a:chOff x="4159890" y="59087"/>
            <a:chExt cx="3002382" cy="1553653"/>
          </a:xfrm>
        </p:grpSpPr>
        <p:pic>
          <p:nvPicPr>
            <p:cNvPr id="38" name="圖片 37">
              <a:extLst>
                <a:ext uri="{FF2B5EF4-FFF2-40B4-BE49-F238E27FC236}">
                  <a16:creationId xmlns:a16="http://schemas.microsoft.com/office/drawing/2014/main" id="{BF5F9186-B984-4EBA-BF3B-70B6AE0EF818}"/>
                </a:ext>
              </a:extLst>
            </p:cNvPr>
            <p:cNvPicPr>
              <a:picLocks noChangeAspect="1"/>
            </p:cNvPicPr>
            <p:nvPr/>
          </p:nvPicPr>
          <p:blipFill>
            <a:blip r:embed="rId3"/>
            <a:stretch>
              <a:fillRect/>
            </a:stretch>
          </p:blipFill>
          <p:spPr>
            <a:xfrm>
              <a:off x="4159890" y="59087"/>
              <a:ext cx="3002382" cy="1553653"/>
            </a:xfrm>
            <a:prstGeom prst="rect">
              <a:avLst/>
            </a:prstGeom>
          </p:spPr>
        </p:pic>
        <p:sp>
          <p:nvSpPr>
            <p:cNvPr id="8" name="矩形 7">
              <a:extLst>
                <a:ext uri="{FF2B5EF4-FFF2-40B4-BE49-F238E27FC236}">
                  <a16:creationId xmlns:a16="http://schemas.microsoft.com/office/drawing/2014/main" id="{EB66FFED-3FDF-4614-88E8-4F6A64CA270B}"/>
                </a:ext>
              </a:extLst>
            </p:cNvPr>
            <p:cNvSpPr/>
            <p:nvPr/>
          </p:nvSpPr>
          <p:spPr>
            <a:xfrm>
              <a:off x="5580214" y="157445"/>
              <a:ext cx="1283983" cy="7236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 name="群組 5">
            <a:extLst>
              <a:ext uri="{FF2B5EF4-FFF2-40B4-BE49-F238E27FC236}">
                <a16:creationId xmlns:a16="http://schemas.microsoft.com/office/drawing/2014/main" id="{F9678A06-679F-414C-A0E8-AE76E5BCA5CD}"/>
              </a:ext>
            </a:extLst>
          </p:cNvPr>
          <p:cNvGrpSpPr/>
          <p:nvPr/>
        </p:nvGrpSpPr>
        <p:grpSpPr>
          <a:xfrm>
            <a:off x="344204" y="3400395"/>
            <a:ext cx="8625124" cy="1697601"/>
            <a:chOff x="248424" y="2971376"/>
            <a:chExt cx="8625124" cy="1697601"/>
          </a:xfrm>
        </p:grpSpPr>
        <p:pic>
          <p:nvPicPr>
            <p:cNvPr id="25" name="圖片 24">
              <a:extLst>
                <a:ext uri="{FF2B5EF4-FFF2-40B4-BE49-F238E27FC236}">
                  <a16:creationId xmlns:a16="http://schemas.microsoft.com/office/drawing/2014/main" id="{9FE6A73A-1395-467F-AA1D-2C1474E9970E}"/>
                </a:ext>
              </a:extLst>
            </p:cNvPr>
            <p:cNvPicPr>
              <a:picLocks noChangeAspect="1"/>
            </p:cNvPicPr>
            <p:nvPr/>
          </p:nvPicPr>
          <p:blipFill>
            <a:blip r:embed="rId4"/>
            <a:stretch>
              <a:fillRect/>
            </a:stretch>
          </p:blipFill>
          <p:spPr>
            <a:xfrm>
              <a:off x="263180" y="3207693"/>
              <a:ext cx="1628429" cy="447020"/>
            </a:xfrm>
            <a:prstGeom prst="rect">
              <a:avLst/>
            </a:prstGeom>
          </p:spPr>
        </p:pic>
        <p:pic>
          <p:nvPicPr>
            <p:cNvPr id="26" name="圖片 25">
              <a:extLst>
                <a:ext uri="{FF2B5EF4-FFF2-40B4-BE49-F238E27FC236}">
                  <a16:creationId xmlns:a16="http://schemas.microsoft.com/office/drawing/2014/main" id="{60EEE808-5373-4CF1-B620-E6D849CF34FD}"/>
                </a:ext>
              </a:extLst>
            </p:cNvPr>
            <p:cNvPicPr>
              <a:picLocks noChangeAspect="1"/>
            </p:cNvPicPr>
            <p:nvPr/>
          </p:nvPicPr>
          <p:blipFill>
            <a:blip r:embed="rId5"/>
            <a:stretch>
              <a:fillRect/>
            </a:stretch>
          </p:blipFill>
          <p:spPr>
            <a:xfrm>
              <a:off x="2907956" y="3320695"/>
              <a:ext cx="2258018" cy="665309"/>
            </a:xfrm>
            <a:prstGeom prst="rect">
              <a:avLst/>
            </a:prstGeom>
          </p:spPr>
        </p:pic>
        <p:pic>
          <p:nvPicPr>
            <p:cNvPr id="27" name="圖片 26">
              <a:extLst>
                <a:ext uri="{FF2B5EF4-FFF2-40B4-BE49-F238E27FC236}">
                  <a16:creationId xmlns:a16="http://schemas.microsoft.com/office/drawing/2014/main" id="{8CEC1184-C18E-42CE-9FE3-2603178EF6F2}"/>
                </a:ext>
              </a:extLst>
            </p:cNvPr>
            <p:cNvPicPr>
              <a:picLocks noChangeAspect="1"/>
            </p:cNvPicPr>
            <p:nvPr/>
          </p:nvPicPr>
          <p:blipFill>
            <a:blip r:embed="rId6"/>
            <a:stretch>
              <a:fillRect/>
            </a:stretch>
          </p:blipFill>
          <p:spPr>
            <a:xfrm>
              <a:off x="6459367" y="3256690"/>
              <a:ext cx="1513142" cy="704751"/>
            </a:xfrm>
            <a:prstGeom prst="rect">
              <a:avLst/>
            </a:prstGeom>
          </p:spPr>
        </p:pic>
        <p:sp>
          <p:nvSpPr>
            <p:cNvPr id="32" name="矩形 31">
              <a:extLst>
                <a:ext uri="{FF2B5EF4-FFF2-40B4-BE49-F238E27FC236}">
                  <a16:creationId xmlns:a16="http://schemas.microsoft.com/office/drawing/2014/main" id="{69CFAA4C-BB76-4C28-88EC-2895022FD502}"/>
                </a:ext>
              </a:extLst>
            </p:cNvPr>
            <p:cNvSpPr/>
            <p:nvPr/>
          </p:nvSpPr>
          <p:spPr>
            <a:xfrm>
              <a:off x="248424" y="4355243"/>
              <a:ext cx="1773242" cy="292388"/>
            </a:xfrm>
            <a:prstGeom prst="rect">
              <a:avLst/>
            </a:prstGeom>
          </p:spPr>
          <p:txBody>
            <a:bodyPr wrap="none">
              <a:spAutoFit/>
            </a:bodyPr>
            <a:lstStyle/>
            <a:p>
              <a:r>
                <a:rPr lang="en-US" altLang="zh-TW" sz="1300" dirty="0">
                  <a:solidFill>
                    <a:schemeClr val="dk2"/>
                  </a:solidFill>
                  <a:latin typeface="Open Sans"/>
                  <a:ea typeface="Open Sans"/>
                  <a:cs typeface="Open Sans"/>
                  <a:sym typeface="Open Sans"/>
                </a:rPr>
                <a:t>Learned parameters</a:t>
              </a:r>
              <a:endParaRPr lang="zh-TW" altLang="en-US" sz="1300" dirty="0">
                <a:solidFill>
                  <a:schemeClr val="dk2"/>
                </a:solidFill>
                <a:latin typeface="Open Sans"/>
                <a:cs typeface="Open Sans"/>
                <a:sym typeface="Open Sans"/>
              </a:endParaRPr>
            </a:p>
          </p:txBody>
        </p:sp>
        <p:cxnSp>
          <p:nvCxnSpPr>
            <p:cNvPr id="33" name="直線單箭頭接點 32">
              <a:extLst>
                <a:ext uri="{FF2B5EF4-FFF2-40B4-BE49-F238E27FC236}">
                  <a16:creationId xmlns:a16="http://schemas.microsoft.com/office/drawing/2014/main" id="{85AAF6C5-AF9D-4088-8B22-48F3880A2863}"/>
                </a:ext>
              </a:extLst>
            </p:cNvPr>
            <p:cNvCxnSpPr>
              <a:cxnSpLocks/>
            </p:cNvCxnSpPr>
            <p:nvPr/>
          </p:nvCxnSpPr>
          <p:spPr>
            <a:xfrm flipH="1">
              <a:off x="624791" y="3636685"/>
              <a:ext cx="286193" cy="703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a:extLst>
                <a:ext uri="{FF2B5EF4-FFF2-40B4-BE49-F238E27FC236}">
                  <a16:creationId xmlns:a16="http://schemas.microsoft.com/office/drawing/2014/main" id="{37BB668D-35BD-49B2-B950-90410873E72E}"/>
                </a:ext>
              </a:extLst>
            </p:cNvPr>
            <p:cNvCxnSpPr>
              <a:cxnSpLocks/>
            </p:cNvCxnSpPr>
            <p:nvPr/>
          </p:nvCxnSpPr>
          <p:spPr>
            <a:xfrm>
              <a:off x="1731575" y="3609065"/>
              <a:ext cx="4013" cy="8109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矩形 39">
              <a:extLst>
                <a:ext uri="{FF2B5EF4-FFF2-40B4-BE49-F238E27FC236}">
                  <a16:creationId xmlns:a16="http://schemas.microsoft.com/office/drawing/2014/main" id="{40ADB87D-0BDF-4907-9608-8E76E432AC9A}"/>
                </a:ext>
              </a:extLst>
            </p:cNvPr>
            <p:cNvSpPr/>
            <p:nvPr/>
          </p:nvSpPr>
          <p:spPr>
            <a:xfrm>
              <a:off x="2233415" y="4368155"/>
              <a:ext cx="2840842" cy="292388"/>
            </a:xfrm>
            <a:prstGeom prst="rect">
              <a:avLst/>
            </a:prstGeom>
          </p:spPr>
          <p:txBody>
            <a:bodyPr wrap="none">
              <a:spAutoFit/>
            </a:bodyPr>
            <a:lstStyle/>
            <a:p>
              <a:r>
                <a:rPr lang="zh-TW" altLang="en-US" sz="1300" dirty="0">
                  <a:solidFill>
                    <a:schemeClr val="dk2"/>
                  </a:solidFill>
                  <a:latin typeface="Open Sans"/>
                  <a:cs typeface="Open Sans"/>
                </a:rPr>
                <a:t>soft-assignment probability vector</a:t>
              </a:r>
            </a:p>
          </p:txBody>
        </p:sp>
        <p:cxnSp>
          <p:nvCxnSpPr>
            <p:cNvPr id="41" name="直線單箭頭接點 40">
              <a:extLst>
                <a:ext uri="{FF2B5EF4-FFF2-40B4-BE49-F238E27FC236}">
                  <a16:creationId xmlns:a16="http://schemas.microsoft.com/office/drawing/2014/main" id="{4B468B6C-0DE8-46C3-B14C-48641057EDA5}"/>
                </a:ext>
              </a:extLst>
            </p:cNvPr>
            <p:cNvCxnSpPr>
              <a:cxnSpLocks/>
            </p:cNvCxnSpPr>
            <p:nvPr/>
          </p:nvCxnSpPr>
          <p:spPr>
            <a:xfrm flipH="1">
              <a:off x="2930117" y="3830490"/>
              <a:ext cx="100925" cy="538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矩形 42">
              <a:extLst>
                <a:ext uri="{FF2B5EF4-FFF2-40B4-BE49-F238E27FC236}">
                  <a16:creationId xmlns:a16="http://schemas.microsoft.com/office/drawing/2014/main" id="{FC4CB6B3-BD9D-46EB-9D26-F2357F22CD98}"/>
                </a:ext>
              </a:extLst>
            </p:cNvPr>
            <p:cNvSpPr/>
            <p:nvPr/>
          </p:nvSpPr>
          <p:spPr>
            <a:xfrm>
              <a:off x="3626608" y="2971376"/>
              <a:ext cx="1724498" cy="292388"/>
            </a:xfrm>
            <a:prstGeom prst="rect">
              <a:avLst/>
            </a:prstGeom>
          </p:spPr>
          <p:txBody>
            <a:bodyPr wrap="square">
              <a:spAutoFit/>
            </a:bodyPr>
            <a:lstStyle/>
            <a:p>
              <a:r>
                <a:rPr lang="en-US" altLang="zh-TW" sz="1300" dirty="0">
                  <a:solidFill>
                    <a:schemeClr val="dk2"/>
                  </a:solidFill>
                  <a:latin typeface="Open Sans"/>
                  <a:cs typeface="Open Sans"/>
                </a:rPr>
                <a:t>Distance(similarity)</a:t>
              </a:r>
              <a:endParaRPr lang="zh-TW" altLang="en-US" sz="1300" dirty="0">
                <a:solidFill>
                  <a:schemeClr val="dk2"/>
                </a:solidFill>
                <a:latin typeface="Open Sans"/>
                <a:cs typeface="Open Sans"/>
              </a:endParaRPr>
            </a:p>
          </p:txBody>
        </p:sp>
        <p:cxnSp>
          <p:nvCxnSpPr>
            <p:cNvPr id="44" name="直線單箭頭接點 43">
              <a:extLst>
                <a:ext uri="{FF2B5EF4-FFF2-40B4-BE49-F238E27FC236}">
                  <a16:creationId xmlns:a16="http://schemas.microsoft.com/office/drawing/2014/main" id="{90696A30-2290-4D3E-8D13-2625D25F1074}"/>
                </a:ext>
              </a:extLst>
            </p:cNvPr>
            <p:cNvCxnSpPr>
              <a:cxnSpLocks/>
            </p:cNvCxnSpPr>
            <p:nvPr/>
          </p:nvCxnSpPr>
          <p:spPr>
            <a:xfrm flipV="1">
              <a:off x="4140168" y="3247705"/>
              <a:ext cx="88173" cy="183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矩形 45">
              <a:extLst>
                <a:ext uri="{FF2B5EF4-FFF2-40B4-BE49-F238E27FC236}">
                  <a16:creationId xmlns:a16="http://schemas.microsoft.com/office/drawing/2014/main" id="{04089660-7D9A-4C14-A710-446527A46D05}"/>
                </a:ext>
              </a:extLst>
            </p:cNvPr>
            <p:cNvSpPr/>
            <p:nvPr/>
          </p:nvSpPr>
          <p:spPr>
            <a:xfrm>
              <a:off x="5557053" y="4176534"/>
              <a:ext cx="3316495" cy="492443"/>
            </a:xfrm>
            <a:prstGeom prst="rect">
              <a:avLst/>
            </a:prstGeom>
          </p:spPr>
          <p:txBody>
            <a:bodyPr wrap="square">
              <a:spAutoFit/>
            </a:bodyPr>
            <a:lstStyle/>
            <a:p>
              <a:r>
                <a:rPr lang="en-US" altLang="zh-TW" sz="1300" dirty="0">
                  <a:solidFill>
                    <a:srgbClr val="FF0000"/>
                  </a:solidFill>
                  <a:latin typeface="Open Sans"/>
                  <a:cs typeface="Open Sans"/>
                </a:rPr>
                <a:t>cluster enhanced representation </a:t>
              </a:r>
              <a:r>
                <a:rPr lang="en-US" altLang="zh-TW" sz="1300" dirty="0">
                  <a:solidFill>
                    <a:schemeClr val="dk2"/>
                  </a:solidFill>
                  <a:latin typeface="Open Sans"/>
                  <a:cs typeface="Open Sans"/>
                </a:rPr>
                <a:t>of the cluster to which this session belongs</a:t>
              </a:r>
              <a:endParaRPr lang="zh-TW" altLang="en-US" sz="1300" dirty="0">
                <a:solidFill>
                  <a:schemeClr val="dk2"/>
                </a:solidFill>
                <a:latin typeface="Open Sans"/>
                <a:cs typeface="Open Sans"/>
              </a:endParaRPr>
            </a:p>
          </p:txBody>
        </p:sp>
        <p:cxnSp>
          <p:nvCxnSpPr>
            <p:cNvPr id="47" name="直線單箭頭接點 46">
              <a:extLst>
                <a:ext uri="{FF2B5EF4-FFF2-40B4-BE49-F238E27FC236}">
                  <a16:creationId xmlns:a16="http://schemas.microsoft.com/office/drawing/2014/main" id="{E73A611C-0FD8-4A01-A803-35F64DE44F5B}"/>
                </a:ext>
              </a:extLst>
            </p:cNvPr>
            <p:cNvCxnSpPr>
              <a:cxnSpLocks/>
            </p:cNvCxnSpPr>
            <p:nvPr/>
          </p:nvCxnSpPr>
          <p:spPr>
            <a:xfrm>
              <a:off x="6577206" y="3760012"/>
              <a:ext cx="177984" cy="459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文字方塊 35">
              <a:extLst>
                <a:ext uri="{FF2B5EF4-FFF2-40B4-BE49-F238E27FC236}">
                  <a16:creationId xmlns:a16="http://schemas.microsoft.com/office/drawing/2014/main" id="{ADA9AF52-1D3B-429F-92A5-A7830045E5DA}"/>
                </a:ext>
              </a:extLst>
            </p:cNvPr>
            <p:cNvSpPr txBox="1"/>
            <p:nvPr/>
          </p:nvSpPr>
          <p:spPr>
            <a:xfrm>
              <a:off x="3285784" y="3981930"/>
              <a:ext cx="681648" cy="307777"/>
            </a:xfrm>
            <a:prstGeom prst="rect">
              <a:avLst/>
            </a:prstGeom>
            <a:noFill/>
            <a:ln>
              <a:solidFill>
                <a:schemeClr val="tx1"/>
              </a:solidFill>
            </a:ln>
          </p:spPr>
          <p:txBody>
            <a:bodyPr wrap="square" rtlCol="0">
              <a:spAutoFit/>
            </a:bodyPr>
            <a:lstStyle/>
            <a:p>
              <a:r>
                <a:rPr lang="en-US" altLang="zh-TW" dirty="0"/>
                <a:t>K=10</a:t>
              </a:r>
              <a:endParaRPr lang="zh-TW" altLang="en-US" dirty="0"/>
            </a:p>
          </p:txBody>
        </p:sp>
        <p:sp>
          <p:nvSpPr>
            <p:cNvPr id="52" name="矩形 51">
              <a:extLst>
                <a:ext uri="{FF2B5EF4-FFF2-40B4-BE49-F238E27FC236}">
                  <a16:creationId xmlns:a16="http://schemas.microsoft.com/office/drawing/2014/main" id="{882E64F0-68EF-4D16-9684-972025F7BECA}"/>
                </a:ext>
              </a:extLst>
            </p:cNvPr>
            <p:cNvSpPr/>
            <p:nvPr/>
          </p:nvSpPr>
          <p:spPr>
            <a:xfrm>
              <a:off x="5152668" y="3636685"/>
              <a:ext cx="1276311" cy="292388"/>
            </a:xfrm>
            <a:prstGeom prst="rect">
              <a:avLst/>
            </a:prstGeom>
          </p:spPr>
          <p:txBody>
            <a:bodyPr wrap="none">
              <a:spAutoFit/>
            </a:bodyPr>
            <a:lstStyle/>
            <a:p>
              <a:r>
                <a:rPr lang="en-US" altLang="zh-TW" sz="1300" dirty="0">
                  <a:solidFill>
                    <a:schemeClr val="dk2"/>
                  </a:solidFill>
                  <a:latin typeface="Open Sans"/>
                  <a:cs typeface="Open Sans"/>
                </a:rPr>
                <a:t>Cluster center</a:t>
              </a:r>
              <a:endParaRPr lang="zh-TW" altLang="en-US" sz="1300" dirty="0">
                <a:solidFill>
                  <a:schemeClr val="dk2"/>
                </a:solidFill>
                <a:latin typeface="Open Sans"/>
                <a:cs typeface="Open Sans"/>
              </a:endParaRPr>
            </a:p>
          </p:txBody>
        </p:sp>
        <p:cxnSp>
          <p:nvCxnSpPr>
            <p:cNvPr id="53" name="直線單箭頭接點 52">
              <a:extLst>
                <a:ext uri="{FF2B5EF4-FFF2-40B4-BE49-F238E27FC236}">
                  <a16:creationId xmlns:a16="http://schemas.microsoft.com/office/drawing/2014/main" id="{CDAB062A-259A-44E2-B668-2CFAB675966E}"/>
                </a:ext>
              </a:extLst>
            </p:cNvPr>
            <p:cNvCxnSpPr>
              <a:cxnSpLocks/>
            </p:cNvCxnSpPr>
            <p:nvPr/>
          </p:nvCxnSpPr>
          <p:spPr>
            <a:xfrm flipH="1">
              <a:off x="4925451" y="3805820"/>
              <a:ext cx="335375" cy="52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a:extLst>
                <a:ext uri="{FF2B5EF4-FFF2-40B4-BE49-F238E27FC236}">
                  <a16:creationId xmlns:a16="http://schemas.microsoft.com/office/drawing/2014/main" id="{FF145855-9382-47DA-84EA-996000375923}"/>
                </a:ext>
              </a:extLst>
            </p:cNvPr>
            <p:cNvCxnSpPr>
              <a:cxnSpLocks/>
            </p:cNvCxnSpPr>
            <p:nvPr/>
          </p:nvCxnSpPr>
          <p:spPr>
            <a:xfrm>
              <a:off x="437943" y="3112062"/>
              <a:ext cx="0" cy="224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5" name="矩形 14">
            <a:extLst>
              <a:ext uri="{FF2B5EF4-FFF2-40B4-BE49-F238E27FC236}">
                <a16:creationId xmlns:a16="http://schemas.microsoft.com/office/drawing/2014/main" id="{5D619C41-106A-4DC9-B5AC-166AF273AC95}"/>
              </a:ext>
            </a:extLst>
          </p:cNvPr>
          <p:cNvSpPr/>
          <p:nvPr/>
        </p:nvSpPr>
        <p:spPr>
          <a:xfrm>
            <a:off x="36770" y="3304637"/>
            <a:ext cx="2135521" cy="292388"/>
          </a:xfrm>
          <a:prstGeom prst="rect">
            <a:avLst/>
          </a:prstGeom>
        </p:spPr>
        <p:txBody>
          <a:bodyPr wrap="none">
            <a:spAutoFit/>
          </a:bodyPr>
          <a:lstStyle/>
          <a:p>
            <a:r>
              <a:rPr lang="zh-TW" altLang="en-US" sz="1300" dirty="0">
                <a:solidFill>
                  <a:schemeClr val="dk2"/>
                </a:solidFill>
                <a:latin typeface="Open Sans"/>
                <a:cs typeface="Open Sans"/>
              </a:rPr>
              <a:t>Dimensionality reduction</a:t>
            </a:r>
          </a:p>
        </p:txBody>
      </p:sp>
    </p:spTree>
    <p:extLst>
      <p:ext uri="{BB962C8B-B14F-4D97-AF65-F5344CB8AC3E}">
        <p14:creationId xmlns:p14="http://schemas.microsoft.com/office/powerpoint/2010/main" val="3357960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US" altLang="zh-TW" sz="3200" dirty="0">
                <a:solidFill>
                  <a:schemeClr val="bg2">
                    <a:lumMod val="75000"/>
                  </a:schemeClr>
                </a:solidFill>
                <a:sym typeface="Open Sans"/>
              </a:rPr>
              <a:t>Method</a:t>
            </a:r>
            <a:endParaRPr sz="3200" dirty="0">
              <a:solidFill>
                <a:schemeClr val="bg2">
                  <a:lumMod val="75000"/>
                </a:schemeClr>
              </a:solidFill>
            </a:endParaRPr>
          </a:p>
        </p:txBody>
      </p:sp>
      <p:sp>
        <p:nvSpPr>
          <p:cNvPr id="3" name="文字版面配置區 2">
            <a:extLst>
              <a:ext uri="{FF2B5EF4-FFF2-40B4-BE49-F238E27FC236}">
                <a16:creationId xmlns:a16="http://schemas.microsoft.com/office/drawing/2014/main" id="{AE880C84-0E8A-405F-A86F-166C4E406A97}"/>
              </a:ext>
            </a:extLst>
          </p:cNvPr>
          <p:cNvSpPr>
            <a:spLocks noGrp="1"/>
          </p:cNvSpPr>
          <p:nvPr>
            <p:ph type="body" idx="1"/>
          </p:nvPr>
        </p:nvSpPr>
        <p:spPr>
          <a:xfrm>
            <a:off x="311700" y="1266325"/>
            <a:ext cx="8520600" cy="3302700"/>
          </a:xfrm>
        </p:spPr>
        <p:txBody>
          <a:bodyPr/>
          <a:lstStyle/>
          <a:p>
            <a:pPr>
              <a:buFont typeface="Wingdings" panose="05000000000000000000" pitchFamily="2" charset="2"/>
              <a:buChar char="Ø"/>
            </a:pPr>
            <a:r>
              <a:rPr lang="en-US" altLang="zh-TW" dirty="0"/>
              <a:t>Cluster-aware parameter gate</a:t>
            </a:r>
          </a:p>
          <a:p>
            <a:pPr lvl="1"/>
            <a:r>
              <a:rPr lang="en-US" altLang="zh-TW" dirty="0"/>
              <a:t>Use global parameter for the recommendation of all sessions</a:t>
            </a:r>
          </a:p>
          <a:p>
            <a:pPr lvl="1"/>
            <a:r>
              <a:rPr lang="en-US" altLang="zh-TW" dirty="0"/>
              <a:t>similar meta-parameters can be shared across similar tasks</a:t>
            </a:r>
          </a:p>
          <a:p>
            <a:endParaRPr lang="zh-TW" altLang="en-US" dirty="0"/>
          </a:p>
        </p:txBody>
      </p:sp>
      <p:sp>
        <p:nvSpPr>
          <p:cNvPr id="2" name="投影片編號版面配置區 1">
            <a:extLst>
              <a:ext uri="{FF2B5EF4-FFF2-40B4-BE49-F238E27FC236}">
                <a16:creationId xmlns:a16="http://schemas.microsoft.com/office/drawing/2014/main" id="{56C85C74-71B4-4D8E-AB06-1AF6508810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16</a:t>
            </a:fld>
            <a:endParaRPr lang="zh-TW" altLang="en-US"/>
          </a:p>
        </p:txBody>
      </p:sp>
      <p:pic>
        <p:nvPicPr>
          <p:cNvPr id="5" name="圖片 4">
            <a:extLst>
              <a:ext uri="{FF2B5EF4-FFF2-40B4-BE49-F238E27FC236}">
                <a16:creationId xmlns:a16="http://schemas.microsoft.com/office/drawing/2014/main" id="{52E67FE8-966A-41B5-A91D-932942F4630A}"/>
              </a:ext>
            </a:extLst>
          </p:cNvPr>
          <p:cNvPicPr>
            <a:picLocks noChangeAspect="1"/>
          </p:cNvPicPr>
          <p:nvPr/>
        </p:nvPicPr>
        <p:blipFill>
          <a:blip r:embed="rId3"/>
          <a:stretch>
            <a:fillRect/>
          </a:stretch>
        </p:blipFill>
        <p:spPr>
          <a:xfrm>
            <a:off x="122842" y="3594549"/>
            <a:ext cx="1645707" cy="372613"/>
          </a:xfrm>
          <a:prstGeom prst="rect">
            <a:avLst/>
          </a:prstGeom>
        </p:spPr>
      </p:pic>
      <p:pic>
        <p:nvPicPr>
          <p:cNvPr id="8" name="圖片 7">
            <a:extLst>
              <a:ext uri="{FF2B5EF4-FFF2-40B4-BE49-F238E27FC236}">
                <a16:creationId xmlns:a16="http://schemas.microsoft.com/office/drawing/2014/main" id="{E2A41F8E-A8C9-415A-9E48-8B7E243E6E4C}"/>
              </a:ext>
            </a:extLst>
          </p:cNvPr>
          <p:cNvPicPr>
            <a:picLocks noChangeAspect="1"/>
          </p:cNvPicPr>
          <p:nvPr/>
        </p:nvPicPr>
        <p:blipFill>
          <a:blip r:embed="rId4"/>
          <a:stretch>
            <a:fillRect/>
          </a:stretch>
        </p:blipFill>
        <p:spPr>
          <a:xfrm>
            <a:off x="2994736" y="2287359"/>
            <a:ext cx="2943551" cy="470968"/>
          </a:xfrm>
          <a:prstGeom prst="rect">
            <a:avLst/>
          </a:prstGeom>
        </p:spPr>
      </p:pic>
      <p:grpSp>
        <p:nvGrpSpPr>
          <p:cNvPr id="16" name="群組 15">
            <a:extLst>
              <a:ext uri="{FF2B5EF4-FFF2-40B4-BE49-F238E27FC236}">
                <a16:creationId xmlns:a16="http://schemas.microsoft.com/office/drawing/2014/main" id="{99AD7EAF-B420-423F-8544-EA8EA351ABAD}"/>
              </a:ext>
            </a:extLst>
          </p:cNvPr>
          <p:cNvGrpSpPr/>
          <p:nvPr/>
        </p:nvGrpSpPr>
        <p:grpSpPr>
          <a:xfrm>
            <a:off x="2559000" y="2349381"/>
            <a:ext cx="6462158" cy="1617781"/>
            <a:chOff x="2504738" y="1757529"/>
            <a:chExt cx="6462158" cy="1617781"/>
          </a:xfrm>
        </p:grpSpPr>
        <p:pic>
          <p:nvPicPr>
            <p:cNvPr id="9" name="圖片 8">
              <a:extLst>
                <a:ext uri="{FF2B5EF4-FFF2-40B4-BE49-F238E27FC236}">
                  <a16:creationId xmlns:a16="http://schemas.microsoft.com/office/drawing/2014/main" id="{F4050B33-817F-4C62-B0DF-F67D7B59E2CE}"/>
                </a:ext>
              </a:extLst>
            </p:cNvPr>
            <p:cNvPicPr>
              <a:picLocks noChangeAspect="1"/>
            </p:cNvPicPr>
            <p:nvPr/>
          </p:nvPicPr>
          <p:blipFill>
            <a:blip r:embed="rId5"/>
            <a:stretch>
              <a:fillRect/>
            </a:stretch>
          </p:blipFill>
          <p:spPr>
            <a:xfrm>
              <a:off x="6477189" y="2101878"/>
              <a:ext cx="2489707" cy="464761"/>
            </a:xfrm>
            <a:prstGeom prst="rect">
              <a:avLst/>
            </a:prstGeom>
            <a:ln w="38100">
              <a:solidFill>
                <a:srgbClr val="00B0F0"/>
              </a:solidFill>
            </a:ln>
          </p:spPr>
        </p:pic>
        <p:pic>
          <p:nvPicPr>
            <p:cNvPr id="10" name="圖片 9">
              <a:extLst>
                <a:ext uri="{FF2B5EF4-FFF2-40B4-BE49-F238E27FC236}">
                  <a16:creationId xmlns:a16="http://schemas.microsoft.com/office/drawing/2014/main" id="{07A99471-8990-4DB2-AFEB-42DACCAD8F79}"/>
                </a:ext>
              </a:extLst>
            </p:cNvPr>
            <p:cNvPicPr>
              <a:picLocks noChangeAspect="1"/>
            </p:cNvPicPr>
            <p:nvPr/>
          </p:nvPicPr>
          <p:blipFill>
            <a:blip r:embed="rId6"/>
            <a:stretch>
              <a:fillRect/>
            </a:stretch>
          </p:blipFill>
          <p:spPr>
            <a:xfrm>
              <a:off x="6573093" y="2991758"/>
              <a:ext cx="1906797" cy="383552"/>
            </a:xfrm>
            <a:prstGeom prst="rect">
              <a:avLst/>
            </a:prstGeom>
            <a:ln w="38100">
              <a:solidFill>
                <a:srgbClr val="00B0F0"/>
              </a:solidFill>
            </a:ln>
          </p:spPr>
        </p:pic>
        <p:sp>
          <p:nvSpPr>
            <p:cNvPr id="11" name="箭號: 向上 10">
              <a:extLst>
                <a:ext uri="{FF2B5EF4-FFF2-40B4-BE49-F238E27FC236}">
                  <a16:creationId xmlns:a16="http://schemas.microsoft.com/office/drawing/2014/main" id="{6BC695F0-AEE4-499D-BE3B-037995B23E41}"/>
                </a:ext>
              </a:extLst>
            </p:cNvPr>
            <p:cNvSpPr/>
            <p:nvPr/>
          </p:nvSpPr>
          <p:spPr>
            <a:xfrm>
              <a:off x="6563255" y="2595121"/>
              <a:ext cx="315352" cy="3077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箭號: 向上 21">
              <a:extLst>
                <a:ext uri="{FF2B5EF4-FFF2-40B4-BE49-F238E27FC236}">
                  <a16:creationId xmlns:a16="http://schemas.microsoft.com/office/drawing/2014/main" id="{F2BB510A-521B-40B1-82C7-B7555985040F}"/>
                </a:ext>
              </a:extLst>
            </p:cNvPr>
            <p:cNvSpPr/>
            <p:nvPr/>
          </p:nvSpPr>
          <p:spPr>
            <a:xfrm rot="5400000">
              <a:off x="2531728" y="1730539"/>
              <a:ext cx="315352" cy="3693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3" name="矩形 12">
            <a:extLst>
              <a:ext uri="{FF2B5EF4-FFF2-40B4-BE49-F238E27FC236}">
                <a16:creationId xmlns:a16="http://schemas.microsoft.com/office/drawing/2014/main" id="{123D944D-5FAF-4332-A227-B1FD1CBDB443}"/>
              </a:ext>
            </a:extLst>
          </p:cNvPr>
          <p:cNvSpPr/>
          <p:nvPr/>
        </p:nvSpPr>
        <p:spPr>
          <a:xfrm>
            <a:off x="7755478" y="2255351"/>
            <a:ext cx="1388522" cy="307777"/>
          </a:xfrm>
          <a:prstGeom prst="rect">
            <a:avLst/>
          </a:prstGeom>
        </p:spPr>
        <p:txBody>
          <a:bodyPr wrap="none">
            <a:spAutoFit/>
          </a:bodyPr>
          <a:lstStyle/>
          <a:p>
            <a:r>
              <a:rPr lang="en-US" altLang="zh-TW" dirty="0"/>
              <a:t>C</a:t>
            </a:r>
            <a:r>
              <a:rPr lang="zh-TW" altLang="en-US" dirty="0"/>
              <a:t>andidate </a:t>
            </a:r>
            <a:r>
              <a:rPr lang="en-US" altLang="zh-TW" dirty="0"/>
              <a:t>item</a:t>
            </a:r>
            <a:endParaRPr lang="zh-TW" altLang="en-US" dirty="0"/>
          </a:p>
        </p:txBody>
      </p:sp>
      <p:cxnSp>
        <p:nvCxnSpPr>
          <p:cNvPr id="18" name="直線單箭頭接點 17">
            <a:extLst>
              <a:ext uri="{FF2B5EF4-FFF2-40B4-BE49-F238E27FC236}">
                <a16:creationId xmlns:a16="http://schemas.microsoft.com/office/drawing/2014/main" id="{70E81143-027F-47D7-B0BE-C1294668F37E}"/>
              </a:ext>
            </a:extLst>
          </p:cNvPr>
          <p:cNvCxnSpPr>
            <a:cxnSpLocks/>
          </p:cNvCxnSpPr>
          <p:nvPr/>
        </p:nvCxnSpPr>
        <p:spPr>
          <a:xfrm flipH="1">
            <a:off x="8746808" y="2560520"/>
            <a:ext cx="25523" cy="197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2" name="群組 11">
            <a:extLst>
              <a:ext uri="{FF2B5EF4-FFF2-40B4-BE49-F238E27FC236}">
                <a16:creationId xmlns:a16="http://schemas.microsoft.com/office/drawing/2014/main" id="{157070EF-746E-4872-8259-ADB60E19C5C8}"/>
              </a:ext>
            </a:extLst>
          </p:cNvPr>
          <p:cNvGrpSpPr/>
          <p:nvPr/>
        </p:nvGrpSpPr>
        <p:grpSpPr>
          <a:xfrm>
            <a:off x="2211131" y="2773290"/>
            <a:ext cx="4266440" cy="2207769"/>
            <a:chOff x="1981433" y="2714513"/>
            <a:chExt cx="4266440" cy="2207769"/>
          </a:xfrm>
        </p:grpSpPr>
        <p:pic>
          <p:nvPicPr>
            <p:cNvPr id="14" name="圖片 13">
              <a:extLst>
                <a:ext uri="{FF2B5EF4-FFF2-40B4-BE49-F238E27FC236}">
                  <a16:creationId xmlns:a16="http://schemas.microsoft.com/office/drawing/2014/main" id="{0E208EC6-9149-4FEC-8789-7BA140F7D47E}"/>
                </a:ext>
              </a:extLst>
            </p:cNvPr>
            <p:cNvPicPr>
              <a:picLocks noChangeAspect="1"/>
            </p:cNvPicPr>
            <p:nvPr/>
          </p:nvPicPr>
          <p:blipFill>
            <a:blip r:embed="rId7"/>
            <a:stretch>
              <a:fillRect/>
            </a:stretch>
          </p:blipFill>
          <p:spPr>
            <a:xfrm>
              <a:off x="1981433" y="2714513"/>
              <a:ext cx="4266440" cy="2207769"/>
            </a:xfrm>
            <a:prstGeom prst="rect">
              <a:avLst/>
            </a:prstGeom>
          </p:spPr>
        </p:pic>
        <p:sp>
          <p:nvSpPr>
            <p:cNvPr id="4" name="矩形 3">
              <a:extLst>
                <a:ext uri="{FF2B5EF4-FFF2-40B4-BE49-F238E27FC236}">
                  <a16:creationId xmlns:a16="http://schemas.microsoft.com/office/drawing/2014/main" id="{362A6ECD-A113-44E1-B825-D727F1215581}"/>
                </a:ext>
              </a:extLst>
            </p:cNvPr>
            <p:cNvSpPr/>
            <p:nvPr/>
          </p:nvSpPr>
          <p:spPr>
            <a:xfrm>
              <a:off x="4700890" y="3908385"/>
              <a:ext cx="1264024" cy="6168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0E985629-FA2E-4545-9CF7-51EB94F5BFCC}"/>
                  </a:ext>
                </a:extLst>
              </p:cNvPr>
              <p:cNvSpPr/>
              <p:nvPr/>
            </p:nvSpPr>
            <p:spPr>
              <a:xfrm>
                <a:off x="556295" y="2334911"/>
                <a:ext cx="1942776" cy="307777"/>
              </a:xfrm>
              <a:prstGeom prst="rect">
                <a:avLst/>
              </a:prstGeom>
            </p:spPr>
            <p:txBody>
              <a:bodyPr wrap="none">
                <a:spAutoFit/>
              </a:bodyPr>
              <a:lstStyle/>
              <a:p>
                <a:pPr lvl="2">
                  <a:buSzPts val="1800"/>
                </a:pPr>
                <a14:m>
                  <m:oMath xmlns:m="http://schemas.openxmlformats.org/officeDocument/2006/math">
                    <m:sSub>
                      <m:sSubPr>
                        <m:ctrlPr>
                          <a:rPr lang="ar-AE" altLang="zh-TW" i="1" dirty="0">
                            <a:solidFill>
                              <a:srgbClr val="666666"/>
                            </a:solidFill>
                            <a:latin typeface="Cambria Math" panose="02040503050406030204" pitchFamily="18" charset="0"/>
                            <a:sym typeface="Barlow Semi Condensed Medium"/>
                          </a:rPr>
                        </m:ctrlPr>
                      </m:sSubPr>
                      <m:e>
                        <m:r>
                          <a:rPr lang="zh-TW" altLang="ar-AE" dirty="0">
                            <a:solidFill>
                              <a:srgbClr val="666666"/>
                            </a:solidFill>
                            <a:latin typeface="Cambria Math" panose="02040503050406030204" pitchFamily="18" charset="0"/>
                            <a:sym typeface="Barlow Semi Condensed Medium"/>
                          </a:rPr>
                          <m:t>𝑢</m:t>
                        </m:r>
                      </m:e>
                      <m:sub>
                        <m:r>
                          <a:rPr lang="zh-TW" altLang="ar-AE" dirty="0">
                            <a:solidFill>
                              <a:srgbClr val="666666"/>
                            </a:solidFill>
                            <a:latin typeface="Cambria Math" panose="02040503050406030204" pitchFamily="18" charset="0"/>
                            <a:sym typeface="Barlow Semi Condensed Medium"/>
                          </a:rPr>
                          <m:t>𝑖</m:t>
                        </m:r>
                      </m:sub>
                    </m:sSub>
                  </m:oMath>
                </a14:m>
                <a:r>
                  <a:rPr lang="en-US" altLang="zh-TW" dirty="0">
                    <a:ea typeface="Cambria Math" panose="02040503050406030204" pitchFamily="18" charset="0"/>
                  </a:rPr>
                  <a:t> : </a:t>
                </a:r>
                <a14:m>
                  <m:oMath xmlns:m="http://schemas.openxmlformats.org/officeDocument/2006/math">
                    <m:r>
                      <a:rPr lang="en-US" altLang="zh-TW">
                        <a:latin typeface="Cambria Math" panose="02040503050406030204" pitchFamily="18" charset="0"/>
                        <a:ea typeface="Cambria Math" panose="02040503050406030204" pitchFamily="18" charset="0"/>
                      </a:rPr>
                      <m:t> </m:t>
                    </m:r>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𝜃</m:t>
                        </m:r>
                      </m:e>
                      <m:sup>
                        <m:r>
                          <a:rPr lang="en-US" altLang="zh-TW" i="1">
                            <a:latin typeface="Cambria Math" panose="02040503050406030204" pitchFamily="18" charset="0"/>
                            <a:ea typeface="Cambria Math" panose="02040503050406030204" pitchFamily="18" charset="0"/>
                          </a:rPr>
                          <m:t>∗</m:t>
                        </m:r>
                      </m:sup>
                    </m:sSup>
                    <m:r>
                      <a:rPr lang="en-US" altLang="zh-TW" i="1">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𝜃</m:t>
                        </m:r>
                      </m:e>
                      <m:sup>
                        <m:r>
                          <a:rPr lang="en-US" altLang="zh-TW" i="1">
                            <a:latin typeface="Cambria Math" panose="02040503050406030204" pitchFamily="18" charset="0"/>
                            <a:ea typeface="Cambria Math" panose="02040503050406030204" pitchFamily="18" charset="0"/>
                          </a:rPr>
                          <m:t>𝑒</m:t>
                        </m:r>
                      </m:sup>
                    </m:sSup>
                    <m:r>
                      <a:rPr lang="en-US" altLang="zh-TW" i="1">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𝜃</m:t>
                        </m:r>
                      </m:e>
                      <m:sup>
                        <m:r>
                          <a:rPr lang="en-US" altLang="zh-TW" i="1">
                            <a:latin typeface="Cambria Math" panose="02040503050406030204" pitchFamily="18" charset="0"/>
                            <a:ea typeface="Cambria Math" panose="02040503050406030204" pitchFamily="18" charset="0"/>
                          </a:rPr>
                          <m:t>𝑠</m:t>
                        </m:r>
                      </m:sup>
                    </m:sSup>
                    <m:r>
                      <a:rPr lang="en-US" altLang="zh-TW" i="1">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𝜃</m:t>
                        </m:r>
                      </m:e>
                      <m:sup>
                        <m:r>
                          <a:rPr lang="en-US" altLang="zh-TW" i="1">
                            <a:latin typeface="Cambria Math" panose="02040503050406030204" pitchFamily="18" charset="0"/>
                            <a:ea typeface="Cambria Math" panose="02040503050406030204" pitchFamily="18" charset="0"/>
                          </a:rPr>
                          <m:t>𝑝𝑟𝑒</m:t>
                        </m:r>
                      </m:sup>
                    </m:sSup>
                    <m:r>
                      <a:rPr lang="en-US" altLang="zh-TW" i="1">
                        <a:latin typeface="Cambria Math" panose="02040503050406030204" pitchFamily="18" charset="0"/>
                        <a:ea typeface="Cambria Math" panose="02040503050406030204" pitchFamily="18" charset="0"/>
                      </a:rPr>
                      <m:t>}</m:t>
                    </m:r>
                  </m:oMath>
                </a14:m>
                <a:endParaRPr lang="en-US" altLang="zh-TW" dirty="0"/>
              </a:p>
            </p:txBody>
          </p:sp>
        </mc:Choice>
        <mc:Fallback xmlns="">
          <p:sp>
            <p:nvSpPr>
              <p:cNvPr id="19" name="矩形 18">
                <a:extLst>
                  <a:ext uri="{FF2B5EF4-FFF2-40B4-BE49-F238E27FC236}">
                    <a16:creationId xmlns:a16="http://schemas.microsoft.com/office/drawing/2014/main" id="{0E985629-FA2E-4545-9CF7-51EB94F5BFCC}"/>
                  </a:ext>
                </a:extLst>
              </p:cNvPr>
              <p:cNvSpPr>
                <a:spLocks noRot="1" noChangeAspect="1" noMove="1" noResize="1" noEditPoints="1" noAdjustHandles="1" noChangeArrowheads="1" noChangeShapeType="1" noTextEdit="1"/>
              </p:cNvSpPr>
              <p:nvPr/>
            </p:nvSpPr>
            <p:spPr>
              <a:xfrm>
                <a:off x="556295" y="2334911"/>
                <a:ext cx="1942776" cy="307777"/>
              </a:xfrm>
              <a:prstGeom prst="rect">
                <a:avLst/>
              </a:prstGeom>
              <a:blipFill>
                <a:blip r:embed="rId8"/>
                <a:stretch>
                  <a:fillRect t="-3922" b="-19608"/>
                </a:stretch>
              </a:blipFill>
            </p:spPr>
            <p:txBody>
              <a:bodyPr/>
              <a:lstStyle/>
              <a:p>
                <a:r>
                  <a:rPr lang="zh-TW" altLang="en-US">
                    <a:noFill/>
                  </a:rPr>
                  <a:t> </a:t>
                </a:r>
              </a:p>
            </p:txBody>
          </p:sp>
        </mc:Fallback>
      </mc:AlternateContent>
      <p:sp>
        <p:nvSpPr>
          <p:cNvPr id="23" name="矩形 22">
            <a:extLst>
              <a:ext uri="{FF2B5EF4-FFF2-40B4-BE49-F238E27FC236}">
                <a16:creationId xmlns:a16="http://schemas.microsoft.com/office/drawing/2014/main" id="{677955F2-678E-444B-AE6F-0FABE9082BB1}"/>
              </a:ext>
            </a:extLst>
          </p:cNvPr>
          <p:cNvSpPr/>
          <p:nvPr/>
        </p:nvSpPr>
        <p:spPr>
          <a:xfrm>
            <a:off x="6587175" y="3995644"/>
            <a:ext cx="2135521" cy="307777"/>
          </a:xfrm>
          <a:prstGeom prst="rect">
            <a:avLst/>
          </a:prstGeom>
        </p:spPr>
        <p:txBody>
          <a:bodyPr wrap="none">
            <a:spAutoFit/>
          </a:bodyPr>
          <a:lstStyle/>
          <a:p>
            <a:r>
              <a:rPr lang="en-US" altLang="zh-TW" dirty="0"/>
              <a:t>IF-SAN</a:t>
            </a:r>
            <a:r>
              <a:rPr lang="zh-TW" altLang="en-US" dirty="0"/>
              <a:t> </a:t>
            </a:r>
            <a:r>
              <a:rPr lang="en-US" altLang="zh-TW" dirty="0"/>
              <a:t>:</a:t>
            </a:r>
            <a:r>
              <a:rPr lang="zh-TW" altLang="en-US" dirty="0"/>
              <a:t> </a:t>
            </a:r>
            <a:r>
              <a:rPr lang="en-US" altLang="zh-TW" dirty="0"/>
              <a:t>prediction layer</a:t>
            </a:r>
            <a:endParaRPr lang="zh-TW" altLang="en-US" dirty="0"/>
          </a:p>
        </p:txBody>
      </p:sp>
    </p:spTree>
    <p:extLst>
      <p:ext uri="{BB962C8B-B14F-4D97-AF65-F5344CB8AC3E}">
        <p14:creationId xmlns:p14="http://schemas.microsoft.com/office/powerpoint/2010/main" val="1132091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US" altLang="zh-TW" sz="3200" dirty="0">
                <a:solidFill>
                  <a:schemeClr val="bg2">
                    <a:lumMod val="75000"/>
                  </a:schemeClr>
                </a:solidFill>
                <a:sym typeface="Open Sans"/>
              </a:rPr>
              <a:t>Method</a:t>
            </a:r>
            <a:endParaRPr sz="3200" dirty="0">
              <a:solidFill>
                <a:schemeClr val="bg2">
                  <a:lumMod val="75000"/>
                </a:schemeClr>
              </a:solidFill>
            </a:endParaRPr>
          </a:p>
        </p:txBody>
      </p:sp>
      <p:sp>
        <p:nvSpPr>
          <p:cNvPr id="3" name="文字版面配置區 2">
            <a:extLst>
              <a:ext uri="{FF2B5EF4-FFF2-40B4-BE49-F238E27FC236}">
                <a16:creationId xmlns:a16="http://schemas.microsoft.com/office/drawing/2014/main" id="{AE880C84-0E8A-405F-A86F-166C4E406A97}"/>
              </a:ext>
            </a:extLst>
          </p:cNvPr>
          <p:cNvSpPr>
            <a:spLocks noGrp="1"/>
          </p:cNvSpPr>
          <p:nvPr>
            <p:ph type="body" idx="1"/>
          </p:nvPr>
        </p:nvSpPr>
        <p:spPr>
          <a:xfrm>
            <a:off x="387746" y="1231575"/>
            <a:ext cx="8520600" cy="3302700"/>
          </a:xfrm>
        </p:spPr>
        <p:txBody>
          <a:bodyPr/>
          <a:lstStyle/>
          <a:p>
            <a:pPr>
              <a:buFont typeface="Wingdings" panose="05000000000000000000" pitchFamily="2" charset="2"/>
              <a:buChar char="Ø"/>
            </a:pPr>
            <a:r>
              <a:rPr lang="en-US" altLang="zh-TW" dirty="0"/>
              <a:t>Local Update</a:t>
            </a:r>
          </a:p>
          <a:p>
            <a:pPr>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pPr>
              <a:buFont typeface="Wingdings" panose="05000000000000000000" pitchFamily="2" charset="2"/>
              <a:buChar char="Ø"/>
            </a:pPr>
            <a:r>
              <a:rPr lang="en-US" altLang="zh-TW" dirty="0"/>
              <a:t>Global Update</a:t>
            </a:r>
          </a:p>
          <a:p>
            <a:pPr>
              <a:buFont typeface="Wingdings" panose="05000000000000000000" pitchFamily="2" charset="2"/>
              <a:buChar char="Ø"/>
            </a:pPr>
            <a:endParaRPr lang="en-US" altLang="zh-TW" dirty="0"/>
          </a:p>
          <a:p>
            <a:endParaRPr lang="en-US" altLang="zh-TW" dirty="0"/>
          </a:p>
          <a:p>
            <a:endParaRPr lang="en-US" altLang="zh-TW" dirty="0"/>
          </a:p>
          <a:p>
            <a:endParaRPr lang="en-US" altLang="zh-TW" dirty="0"/>
          </a:p>
        </p:txBody>
      </p:sp>
      <p:sp>
        <p:nvSpPr>
          <p:cNvPr id="2" name="投影片編號版面配置區 1">
            <a:extLst>
              <a:ext uri="{FF2B5EF4-FFF2-40B4-BE49-F238E27FC236}">
                <a16:creationId xmlns:a16="http://schemas.microsoft.com/office/drawing/2014/main" id="{56C85C74-71B4-4D8E-AB06-1AF6508810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17</a:t>
            </a:fld>
            <a:endParaRPr lang="zh-TW" altLang="en-US"/>
          </a:p>
        </p:txBody>
      </p:sp>
      <p:pic>
        <p:nvPicPr>
          <p:cNvPr id="9" name="圖片 8">
            <a:extLst>
              <a:ext uri="{FF2B5EF4-FFF2-40B4-BE49-F238E27FC236}">
                <a16:creationId xmlns:a16="http://schemas.microsoft.com/office/drawing/2014/main" id="{41470676-17F0-4AF7-962B-C5DFEE710F9B}"/>
              </a:ext>
            </a:extLst>
          </p:cNvPr>
          <p:cNvPicPr>
            <a:picLocks noChangeAspect="1"/>
          </p:cNvPicPr>
          <p:nvPr/>
        </p:nvPicPr>
        <p:blipFill>
          <a:blip r:embed="rId3"/>
          <a:stretch>
            <a:fillRect/>
          </a:stretch>
        </p:blipFill>
        <p:spPr>
          <a:xfrm>
            <a:off x="1592001" y="3322104"/>
            <a:ext cx="2977191" cy="1179642"/>
          </a:xfrm>
          <a:prstGeom prst="rect">
            <a:avLst/>
          </a:prstGeom>
        </p:spPr>
      </p:pic>
      <p:pic>
        <p:nvPicPr>
          <p:cNvPr id="8" name="圖片 7">
            <a:extLst>
              <a:ext uri="{FF2B5EF4-FFF2-40B4-BE49-F238E27FC236}">
                <a16:creationId xmlns:a16="http://schemas.microsoft.com/office/drawing/2014/main" id="{839642C2-B045-47F5-9FD6-0C42136B2E39}"/>
              </a:ext>
            </a:extLst>
          </p:cNvPr>
          <p:cNvPicPr>
            <a:picLocks noChangeAspect="1"/>
          </p:cNvPicPr>
          <p:nvPr/>
        </p:nvPicPr>
        <p:blipFill>
          <a:blip r:embed="rId4"/>
          <a:stretch>
            <a:fillRect/>
          </a:stretch>
        </p:blipFill>
        <p:spPr>
          <a:xfrm>
            <a:off x="1816366" y="2169845"/>
            <a:ext cx="2537537" cy="385937"/>
          </a:xfrm>
          <a:prstGeom prst="rect">
            <a:avLst/>
          </a:prstGeom>
        </p:spPr>
      </p:pic>
      <p:cxnSp>
        <p:nvCxnSpPr>
          <p:cNvPr id="12" name="直線單箭頭接點 11">
            <a:extLst>
              <a:ext uri="{FF2B5EF4-FFF2-40B4-BE49-F238E27FC236}">
                <a16:creationId xmlns:a16="http://schemas.microsoft.com/office/drawing/2014/main" id="{3BE3B0EB-0AF2-4C5F-AA76-EEBE63D1383A}"/>
              </a:ext>
            </a:extLst>
          </p:cNvPr>
          <p:cNvCxnSpPr>
            <a:cxnSpLocks/>
          </p:cNvCxnSpPr>
          <p:nvPr/>
        </p:nvCxnSpPr>
        <p:spPr>
          <a:xfrm flipH="1" flipV="1">
            <a:off x="2901151" y="2169845"/>
            <a:ext cx="411294" cy="192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DC4D75F8-2A4A-4D88-8CBD-82E2DBEBF20D}"/>
                  </a:ext>
                </a:extLst>
              </p:cNvPr>
              <p:cNvSpPr/>
              <p:nvPr/>
            </p:nvSpPr>
            <p:spPr>
              <a:xfrm>
                <a:off x="776819" y="2882925"/>
                <a:ext cx="164230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𝜃</m:t>
                          </m:r>
                        </m:e>
                        <m:sup>
                          <m:r>
                            <a:rPr lang="en-US" altLang="zh-TW" b="0" i="1" smtClean="0">
                              <a:latin typeface="Cambria Math" panose="02040503050406030204" pitchFamily="18" charset="0"/>
                              <a:ea typeface="Cambria Math" panose="02040503050406030204" pitchFamily="18" charset="0"/>
                            </a:rPr>
                            <m:t>∗</m:t>
                          </m:r>
                        </m:sup>
                      </m:sSup>
                      <m:r>
                        <a:rPr lang="en-US" altLang="zh-TW" i="1">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𝜃</m:t>
                          </m:r>
                        </m:e>
                        <m:sup>
                          <m:r>
                            <a:rPr lang="en-US" altLang="zh-TW" b="0" i="1" smtClean="0">
                              <a:latin typeface="Cambria Math" panose="02040503050406030204" pitchFamily="18" charset="0"/>
                              <a:ea typeface="Cambria Math" panose="02040503050406030204" pitchFamily="18" charset="0"/>
                            </a:rPr>
                            <m:t>𝑒</m:t>
                          </m:r>
                        </m:sup>
                      </m:sSup>
                      <m:r>
                        <a:rPr lang="en-US" altLang="zh-TW" i="1">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𝜃</m:t>
                          </m:r>
                        </m:e>
                        <m:sup>
                          <m:r>
                            <a:rPr lang="en-US" altLang="zh-TW" b="0" i="1" smtClean="0">
                              <a:latin typeface="Cambria Math" panose="02040503050406030204" pitchFamily="18" charset="0"/>
                              <a:ea typeface="Cambria Math" panose="02040503050406030204" pitchFamily="18" charset="0"/>
                            </a:rPr>
                            <m:t>𝑠</m:t>
                          </m:r>
                        </m:sup>
                      </m:sSup>
                      <m:r>
                        <a:rPr lang="en-US" altLang="zh-TW" i="1">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𝜃</m:t>
                          </m:r>
                        </m:e>
                        <m:sup>
                          <m:r>
                            <a:rPr lang="en-US" altLang="zh-TW" b="0" i="1" smtClean="0">
                              <a:latin typeface="Cambria Math" panose="02040503050406030204" pitchFamily="18" charset="0"/>
                              <a:ea typeface="Cambria Math" panose="02040503050406030204" pitchFamily="18" charset="0"/>
                            </a:rPr>
                            <m:t>𝑝𝑟𝑒</m:t>
                          </m:r>
                        </m:sup>
                      </m:sSup>
                      <m:r>
                        <a:rPr lang="en-US" altLang="zh-TW" i="1">
                          <a:latin typeface="Cambria Math" panose="02040503050406030204" pitchFamily="18" charset="0"/>
                          <a:ea typeface="Cambria Math" panose="02040503050406030204" pitchFamily="18" charset="0"/>
                        </a:rPr>
                        <m:t>}</m:t>
                      </m:r>
                    </m:oMath>
                  </m:oMathPara>
                </a14:m>
                <a:endParaRPr lang="zh-TW" altLang="en-US" dirty="0"/>
              </a:p>
            </p:txBody>
          </p:sp>
        </mc:Choice>
        <mc:Fallback xmlns="">
          <p:sp>
            <p:nvSpPr>
              <p:cNvPr id="13" name="矩形 12">
                <a:extLst>
                  <a:ext uri="{FF2B5EF4-FFF2-40B4-BE49-F238E27FC236}">
                    <a16:creationId xmlns:a16="http://schemas.microsoft.com/office/drawing/2014/main" id="{DC4D75F8-2A4A-4D88-8CBD-82E2DBEBF20D}"/>
                  </a:ext>
                </a:extLst>
              </p:cNvPr>
              <p:cNvSpPr>
                <a:spLocks noRot="1" noChangeAspect="1" noMove="1" noResize="1" noEditPoints="1" noAdjustHandles="1" noChangeArrowheads="1" noChangeShapeType="1" noTextEdit="1"/>
              </p:cNvSpPr>
              <p:nvPr/>
            </p:nvSpPr>
            <p:spPr>
              <a:xfrm>
                <a:off x="776819" y="2882925"/>
                <a:ext cx="1642309" cy="307777"/>
              </a:xfrm>
              <a:prstGeom prst="rect">
                <a:avLst/>
              </a:prstGeom>
              <a:blipFill>
                <a:blip r:embed="rId5"/>
                <a:stretch>
                  <a:fillRect b="-10000"/>
                </a:stretch>
              </a:blipFill>
            </p:spPr>
            <p:txBody>
              <a:bodyPr/>
              <a:lstStyle/>
              <a:p>
                <a:r>
                  <a:rPr lang="zh-TW" altLang="en-US">
                    <a:noFill/>
                  </a:rPr>
                  <a:t> </a:t>
                </a:r>
              </a:p>
            </p:txBody>
          </p:sp>
        </mc:Fallback>
      </mc:AlternateContent>
      <p:cxnSp>
        <p:nvCxnSpPr>
          <p:cNvPr id="14" name="直線單箭頭接點 13">
            <a:extLst>
              <a:ext uri="{FF2B5EF4-FFF2-40B4-BE49-F238E27FC236}">
                <a16:creationId xmlns:a16="http://schemas.microsoft.com/office/drawing/2014/main" id="{A4CF0CC1-C83D-4E89-8C10-17489F7FC82D}"/>
              </a:ext>
            </a:extLst>
          </p:cNvPr>
          <p:cNvCxnSpPr>
            <a:cxnSpLocks/>
          </p:cNvCxnSpPr>
          <p:nvPr/>
        </p:nvCxnSpPr>
        <p:spPr>
          <a:xfrm flipH="1" flipV="1">
            <a:off x="1100148" y="3163732"/>
            <a:ext cx="551558" cy="269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0" name="群組 19">
            <a:extLst>
              <a:ext uri="{FF2B5EF4-FFF2-40B4-BE49-F238E27FC236}">
                <a16:creationId xmlns:a16="http://schemas.microsoft.com/office/drawing/2014/main" id="{C1CF1185-B09A-4C5F-BF82-43998957A608}"/>
              </a:ext>
            </a:extLst>
          </p:cNvPr>
          <p:cNvGrpSpPr/>
          <p:nvPr/>
        </p:nvGrpSpPr>
        <p:grpSpPr>
          <a:xfrm>
            <a:off x="4569192" y="1017037"/>
            <a:ext cx="4483492" cy="2894888"/>
            <a:chOff x="4665439" y="1303756"/>
            <a:chExt cx="4136524" cy="2504051"/>
          </a:xfrm>
        </p:grpSpPr>
        <p:pic>
          <p:nvPicPr>
            <p:cNvPr id="11" name="內容版面配置區 4">
              <a:extLst>
                <a:ext uri="{FF2B5EF4-FFF2-40B4-BE49-F238E27FC236}">
                  <a16:creationId xmlns:a16="http://schemas.microsoft.com/office/drawing/2014/main" id="{FBEB3F24-E6E1-49DB-8A82-3800B5732E5A}"/>
                </a:ext>
              </a:extLst>
            </p:cNvPr>
            <p:cNvPicPr>
              <a:picLocks noChangeAspect="1"/>
            </p:cNvPicPr>
            <p:nvPr/>
          </p:nvPicPr>
          <p:blipFill>
            <a:blip r:embed="rId6"/>
            <a:stretch>
              <a:fillRect/>
            </a:stretch>
          </p:blipFill>
          <p:spPr>
            <a:xfrm>
              <a:off x="4665439" y="1303756"/>
              <a:ext cx="4136524" cy="2504051"/>
            </a:xfrm>
            <a:prstGeom prst="rect">
              <a:avLst/>
            </a:prstGeom>
            <a:noFill/>
            <a:ln>
              <a:noFill/>
            </a:ln>
          </p:spPr>
        </p:pic>
        <p:pic>
          <p:nvPicPr>
            <p:cNvPr id="17" name="圖片 16">
              <a:extLst>
                <a:ext uri="{FF2B5EF4-FFF2-40B4-BE49-F238E27FC236}">
                  <a16:creationId xmlns:a16="http://schemas.microsoft.com/office/drawing/2014/main" id="{CE67AC28-9528-4B46-9ECD-C222370C5A6F}"/>
                </a:ext>
              </a:extLst>
            </p:cNvPr>
            <p:cNvPicPr>
              <a:picLocks noChangeAspect="1"/>
            </p:cNvPicPr>
            <p:nvPr/>
          </p:nvPicPr>
          <p:blipFill>
            <a:blip r:embed="rId7"/>
            <a:stretch>
              <a:fillRect/>
            </a:stretch>
          </p:blipFill>
          <p:spPr>
            <a:xfrm>
              <a:off x="6860581" y="1813919"/>
              <a:ext cx="342948" cy="314369"/>
            </a:xfrm>
            <a:prstGeom prst="rect">
              <a:avLst/>
            </a:prstGeom>
          </p:spPr>
        </p:pic>
        <p:sp>
          <p:nvSpPr>
            <p:cNvPr id="18" name="矩形 17">
              <a:extLst>
                <a:ext uri="{FF2B5EF4-FFF2-40B4-BE49-F238E27FC236}">
                  <a16:creationId xmlns:a16="http://schemas.microsoft.com/office/drawing/2014/main" id="{622C50C2-C040-454C-9AC4-D60EA37913F5}"/>
                </a:ext>
              </a:extLst>
            </p:cNvPr>
            <p:cNvSpPr/>
            <p:nvPr/>
          </p:nvSpPr>
          <p:spPr>
            <a:xfrm>
              <a:off x="6540759" y="1805178"/>
              <a:ext cx="662770" cy="3077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9" name="圖片 18">
            <a:extLst>
              <a:ext uri="{FF2B5EF4-FFF2-40B4-BE49-F238E27FC236}">
                <a16:creationId xmlns:a16="http://schemas.microsoft.com/office/drawing/2014/main" id="{3389BC06-3E4B-4031-B678-DB6C55A16BBA}"/>
              </a:ext>
            </a:extLst>
          </p:cNvPr>
          <p:cNvPicPr>
            <a:picLocks noChangeAspect="1"/>
          </p:cNvPicPr>
          <p:nvPr/>
        </p:nvPicPr>
        <p:blipFill>
          <a:blip r:embed="rId8"/>
          <a:stretch>
            <a:fillRect/>
          </a:stretch>
        </p:blipFill>
        <p:spPr>
          <a:xfrm>
            <a:off x="4700980" y="2555782"/>
            <a:ext cx="635339" cy="250080"/>
          </a:xfrm>
          <a:prstGeom prst="rect">
            <a:avLst/>
          </a:prstGeom>
        </p:spPr>
      </p:pic>
      <p:pic>
        <p:nvPicPr>
          <p:cNvPr id="21" name="圖片 20">
            <a:extLst>
              <a:ext uri="{FF2B5EF4-FFF2-40B4-BE49-F238E27FC236}">
                <a16:creationId xmlns:a16="http://schemas.microsoft.com/office/drawing/2014/main" id="{713C7DE2-45B1-4A5D-8985-C60058B251A3}"/>
              </a:ext>
            </a:extLst>
          </p:cNvPr>
          <p:cNvPicPr>
            <a:picLocks noChangeAspect="1"/>
          </p:cNvPicPr>
          <p:nvPr/>
        </p:nvPicPr>
        <p:blipFill>
          <a:blip r:embed="rId9"/>
          <a:stretch>
            <a:fillRect/>
          </a:stretch>
        </p:blipFill>
        <p:spPr>
          <a:xfrm>
            <a:off x="5244464" y="2882925"/>
            <a:ext cx="444350" cy="366806"/>
          </a:xfrm>
          <a:prstGeom prst="rect">
            <a:avLst/>
          </a:prstGeom>
        </p:spPr>
      </p:pic>
      <p:pic>
        <p:nvPicPr>
          <p:cNvPr id="23" name="圖片 22">
            <a:extLst>
              <a:ext uri="{FF2B5EF4-FFF2-40B4-BE49-F238E27FC236}">
                <a16:creationId xmlns:a16="http://schemas.microsoft.com/office/drawing/2014/main" id="{CF63955E-68A1-4B05-B86C-F2B5E53287AB}"/>
              </a:ext>
            </a:extLst>
          </p:cNvPr>
          <p:cNvPicPr>
            <a:picLocks noChangeAspect="1"/>
          </p:cNvPicPr>
          <p:nvPr/>
        </p:nvPicPr>
        <p:blipFill>
          <a:blip r:embed="rId9"/>
          <a:stretch>
            <a:fillRect/>
          </a:stretch>
        </p:blipFill>
        <p:spPr>
          <a:xfrm>
            <a:off x="5833152" y="2882925"/>
            <a:ext cx="416908" cy="366806"/>
          </a:xfrm>
          <a:prstGeom prst="rect">
            <a:avLst/>
          </a:prstGeom>
        </p:spPr>
      </p:pic>
      <p:pic>
        <p:nvPicPr>
          <p:cNvPr id="24" name="圖片 23">
            <a:extLst>
              <a:ext uri="{FF2B5EF4-FFF2-40B4-BE49-F238E27FC236}">
                <a16:creationId xmlns:a16="http://schemas.microsoft.com/office/drawing/2014/main" id="{702BC175-DCA0-41B2-AF86-FC2663FFE85B}"/>
              </a:ext>
            </a:extLst>
          </p:cNvPr>
          <p:cNvPicPr>
            <a:picLocks noChangeAspect="1"/>
          </p:cNvPicPr>
          <p:nvPr/>
        </p:nvPicPr>
        <p:blipFill>
          <a:blip r:embed="rId9"/>
          <a:stretch>
            <a:fillRect/>
          </a:stretch>
        </p:blipFill>
        <p:spPr>
          <a:xfrm>
            <a:off x="6429455" y="2868446"/>
            <a:ext cx="416909" cy="366806"/>
          </a:xfrm>
          <a:prstGeom prst="rect">
            <a:avLst/>
          </a:prstGeom>
        </p:spPr>
      </p:pic>
      <p:pic>
        <p:nvPicPr>
          <p:cNvPr id="25" name="圖片 24">
            <a:extLst>
              <a:ext uri="{FF2B5EF4-FFF2-40B4-BE49-F238E27FC236}">
                <a16:creationId xmlns:a16="http://schemas.microsoft.com/office/drawing/2014/main" id="{7E4CE758-E2A0-4001-9A85-D12CCCAA5A74}"/>
              </a:ext>
            </a:extLst>
          </p:cNvPr>
          <p:cNvPicPr>
            <a:picLocks noChangeAspect="1"/>
          </p:cNvPicPr>
          <p:nvPr/>
        </p:nvPicPr>
        <p:blipFill>
          <a:blip r:embed="rId9"/>
          <a:stretch>
            <a:fillRect/>
          </a:stretch>
        </p:blipFill>
        <p:spPr>
          <a:xfrm>
            <a:off x="7170097" y="2868446"/>
            <a:ext cx="416908" cy="366806"/>
          </a:xfrm>
          <a:prstGeom prst="rect">
            <a:avLst/>
          </a:prstGeom>
        </p:spPr>
      </p:pic>
      <p:pic>
        <p:nvPicPr>
          <p:cNvPr id="26" name="圖片 25">
            <a:extLst>
              <a:ext uri="{FF2B5EF4-FFF2-40B4-BE49-F238E27FC236}">
                <a16:creationId xmlns:a16="http://schemas.microsoft.com/office/drawing/2014/main" id="{86B65C6A-129F-45DE-A75E-47CE79C7D331}"/>
              </a:ext>
            </a:extLst>
          </p:cNvPr>
          <p:cNvPicPr>
            <a:picLocks noChangeAspect="1"/>
          </p:cNvPicPr>
          <p:nvPr/>
        </p:nvPicPr>
        <p:blipFill>
          <a:blip r:embed="rId9"/>
          <a:stretch>
            <a:fillRect/>
          </a:stretch>
        </p:blipFill>
        <p:spPr>
          <a:xfrm>
            <a:off x="8310919" y="2883664"/>
            <a:ext cx="416908" cy="366806"/>
          </a:xfrm>
          <a:prstGeom prst="rect">
            <a:avLst/>
          </a:prstGeom>
        </p:spPr>
      </p:pic>
      <mc:AlternateContent xmlns:mc="http://schemas.openxmlformats.org/markup-compatibility/2006" xmlns:a14="http://schemas.microsoft.com/office/drawing/2010/main">
        <mc:Choice Requires="a14">
          <p:sp>
            <p:nvSpPr>
              <p:cNvPr id="28" name="矩形 27">
                <a:extLst>
                  <a:ext uri="{FF2B5EF4-FFF2-40B4-BE49-F238E27FC236}">
                    <a16:creationId xmlns:a16="http://schemas.microsoft.com/office/drawing/2014/main" id="{1A032FCE-5B5C-4736-883B-2E7EAE656B0D}"/>
                  </a:ext>
                </a:extLst>
              </p:cNvPr>
              <p:cNvSpPr/>
              <p:nvPr/>
            </p:nvSpPr>
            <p:spPr>
              <a:xfrm>
                <a:off x="1946993" y="1816651"/>
                <a:ext cx="1647695" cy="320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TW" i="1" smtClean="0">
                              <a:latin typeface="Cambria Math" panose="02040503050406030204" pitchFamily="18" charset="0"/>
                              <a:ea typeface="Cambria Math" panose="02040503050406030204" pitchFamily="18" charset="0"/>
                            </a:rPr>
                          </m:ctrlPr>
                        </m:sSubSupPr>
                        <m:e>
                          <m:r>
                            <a:rPr lang="en-US" altLang="zh-TW" i="1">
                              <a:latin typeface="Cambria Math" panose="02040503050406030204" pitchFamily="18" charset="0"/>
                              <a:ea typeface="Cambria Math" panose="02040503050406030204" pitchFamily="18" charset="0"/>
                            </a:rPr>
                            <m:t>𝜃</m:t>
                          </m:r>
                        </m:e>
                        <m:sub>
                          <m:r>
                            <a:rPr lang="en-US" altLang="zh-TW" b="0" i="1" smtClean="0">
                              <a:latin typeface="Cambria Math" panose="02040503050406030204" pitchFamily="18" charset="0"/>
                              <a:ea typeface="Cambria Math" panose="02040503050406030204" pitchFamily="18" charset="0"/>
                            </a:rPr>
                            <m:t>𝑢</m:t>
                          </m:r>
                        </m:sub>
                        <m:sup>
                          <m:r>
                            <a:rPr lang="en-US" altLang="zh-TW" b="0" i="1" smtClean="0">
                              <a:latin typeface="Cambria Math" panose="02040503050406030204" pitchFamily="18" charset="0"/>
                              <a:ea typeface="Cambria Math" panose="02040503050406030204" pitchFamily="18" charset="0"/>
                            </a:rPr>
                            <m:t>∗</m:t>
                          </m:r>
                        </m:sup>
                      </m:sSubSup>
                      <m:r>
                        <a:rPr lang="en-US" altLang="zh-TW" i="1">
                          <a:latin typeface="Cambria Math" panose="02040503050406030204" pitchFamily="18" charset="0"/>
                          <a:ea typeface="Cambria Math" panose="02040503050406030204" pitchFamily="18" charset="0"/>
                        </a:rPr>
                        <m:t>={</m:t>
                      </m:r>
                      <m:sSubSup>
                        <m:sSubSupPr>
                          <m:ctrlPr>
                            <a:rPr lang="en-US" altLang="zh-TW" i="1">
                              <a:latin typeface="Cambria Math" panose="02040503050406030204" pitchFamily="18" charset="0"/>
                              <a:ea typeface="Cambria Math" panose="02040503050406030204" pitchFamily="18" charset="0"/>
                            </a:rPr>
                          </m:ctrlPr>
                        </m:sSubSupPr>
                        <m:e>
                          <m:r>
                            <a:rPr lang="en-US" altLang="zh-TW" i="1">
                              <a:latin typeface="Cambria Math" panose="02040503050406030204" pitchFamily="18" charset="0"/>
                              <a:ea typeface="Cambria Math" panose="02040503050406030204" pitchFamily="18" charset="0"/>
                            </a:rPr>
                            <m:t>𝜃</m:t>
                          </m:r>
                        </m:e>
                        <m:sub>
                          <m:r>
                            <a:rPr lang="en-US" altLang="zh-TW" i="1">
                              <a:latin typeface="Cambria Math" panose="02040503050406030204" pitchFamily="18" charset="0"/>
                              <a:ea typeface="Cambria Math" panose="02040503050406030204" pitchFamily="18" charset="0"/>
                            </a:rPr>
                            <m:t>𝑢</m:t>
                          </m:r>
                        </m:sub>
                        <m:sup>
                          <m:r>
                            <a:rPr lang="en-US" altLang="zh-TW" b="0" i="1" smtClean="0">
                              <a:latin typeface="Cambria Math" panose="02040503050406030204" pitchFamily="18" charset="0"/>
                              <a:ea typeface="Cambria Math" panose="02040503050406030204" pitchFamily="18" charset="0"/>
                            </a:rPr>
                            <m:t>𝑒</m:t>
                          </m:r>
                        </m:sup>
                      </m:sSubSup>
                      <m:r>
                        <a:rPr lang="en-US" altLang="zh-TW" i="1">
                          <a:latin typeface="Cambria Math" panose="02040503050406030204" pitchFamily="18" charset="0"/>
                          <a:ea typeface="Cambria Math" panose="02040503050406030204" pitchFamily="18" charset="0"/>
                        </a:rPr>
                        <m:t>,</m:t>
                      </m:r>
                      <m:sSubSup>
                        <m:sSubSupPr>
                          <m:ctrlPr>
                            <a:rPr lang="en-US" altLang="zh-TW" i="1">
                              <a:latin typeface="Cambria Math" panose="02040503050406030204" pitchFamily="18" charset="0"/>
                              <a:ea typeface="Cambria Math" panose="02040503050406030204" pitchFamily="18" charset="0"/>
                            </a:rPr>
                          </m:ctrlPr>
                        </m:sSubSupPr>
                        <m:e>
                          <m:r>
                            <a:rPr lang="en-US" altLang="zh-TW" i="1">
                              <a:latin typeface="Cambria Math" panose="02040503050406030204" pitchFamily="18" charset="0"/>
                              <a:ea typeface="Cambria Math" panose="02040503050406030204" pitchFamily="18" charset="0"/>
                            </a:rPr>
                            <m:t>𝜃</m:t>
                          </m:r>
                        </m:e>
                        <m:sub>
                          <m:r>
                            <a:rPr lang="en-US" altLang="zh-TW" i="1">
                              <a:latin typeface="Cambria Math" panose="02040503050406030204" pitchFamily="18" charset="0"/>
                              <a:ea typeface="Cambria Math" panose="02040503050406030204" pitchFamily="18" charset="0"/>
                            </a:rPr>
                            <m:t>𝑢</m:t>
                          </m:r>
                        </m:sub>
                        <m:sup>
                          <m:r>
                            <a:rPr lang="en-US" altLang="zh-TW" b="0" i="1" smtClean="0">
                              <a:latin typeface="Cambria Math" panose="02040503050406030204" pitchFamily="18" charset="0"/>
                              <a:ea typeface="Cambria Math" panose="02040503050406030204" pitchFamily="18" charset="0"/>
                            </a:rPr>
                            <m:t>𝑠</m:t>
                          </m:r>
                        </m:sup>
                      </m:sSubSup>
                      <m:r>
                        <a:rPr lang="en-US" altLang="zh-TW" i="1">
                          <a:latin typeface="Cambria Math" panose="02040503050406030204" pitchFamily="18" charset="0"/>
                          <a:ea typeface="Cambria Math" panose="02040503050406030204" pitchFamily="18" charset="0"/>
                        </a:rPr>
                        <m:t>,</m:t>
                      </m:r>
                      <m:sSubSup>
                        <m:sSubSupPr>
                          <m:ctrlPr>
                            <a:rPr lang="en-US" altLang="zh-TW" i="1">
                              <a:latin typeface="Cambria Math" panose="02040503050406030204" pitchFamily="18" charset="0"/>
                              <a:ea typeface="Cambria Math" panose="02040503050406030204" pitchFamily="18" charset="0"/>
                            </a:rPr>
                          </m:ctrlPr>
                        </m:sSubSupPr>
                        <m:e>
                          <m:r>
                            <a:rPr lang="en-US" altLang="zh-TW" i="1">
                              <a:latin typeface="Cambria Math" panose="02040503050406030204" pitchFamily="18" charset="0"/>
                              <a:ea typeface="Cambria Math" panose="02040503050406030204" pitchFamily="18" charset="0"/>
                            </a:rPr>
                            <m:t>𝜃</m:t>
                          </m:r>
                        </m:e>
                        <m:sub>
                          <m:r>
                            <a:rPr lang="en-US" altLang="zh-TW" i="1">
                              <a:latin typeface="Cambria Math" panose="02040503050406030204" pitchFamily="18" charset="0"/>
                              <a:ea typeface="Cambria Math" panose="02040503050406030204" pitchFamily="18" charset="0"/>
                            </a:rPr>
                            <m:t>𝑢</m:t>
                          </m:r>
                        </m:sub>
                        <m:sup>
                          <m:r>
                            <a:rPr lang="en-US" altLang="zh-TW" b="0" i="1" smtClean="0">
                              <a:latin typeface="Cambria Math" panose="02040503050406030204" pitchFamily="18" charset="0"/>
                              <a:ea typeface="Cambria Math" panose="02040503050406030204" pitchFamily="18" charset="0"/>
                            </a:rPr>
                            <m:t>𝑝𝑟𝑒</m:t>
                          </m:r>
                        </m:sup>
                      </m:sSubSup>
                      <m:r>
                        <a:rPr lang="en-US" altLang="zh-TW" i="1">
                          <a:latin typeface="Cambria Math" panose="02040503050406030204" pitchFamily="18" charset="0"/>
                          <a:ea typeface="Cambria Math" panose="02040503050406030204" pitchFamily="18" charset="0"/>
                        </a:rPr>
                        <m:t>}</m:t>
                      </m:r>
                    </m:oMath>
                  </m:oMathPara>
                </a14:m>
                <a:endParaRPr lang="zh-TW" altLang="en-US" dirty="0"/>
              </a:p>
            </p:txBody>
          </p:sp>
        </mc:Choice>
        <mc:Fallback xmlns="">
          <p:sp>
            <p:nvSpPr>
              <p:cNvPr id="28" name="矩形 27">
                <a:extLst>
                  <a:ext uri="{FF2B5EF4-FFF2-40B4-BE49-F238E27FC236}">
                    <a16:creationId xmlns:a16="http://schemas.microsoft.com/office/drawing/2014/main" id="{1A032FCE-5B5C-4736-883B-2E7EAE656B0D}"/>
                  </a:ext>
                </a:extLst>
              </p:cNvPr>
              <p:cNvSpPr>
                <a:spLocks noRot="1" noChangeAspect="1" noMove="1" noResize="1" noEditPoints="1" noAdjustHandles="1" noChangeArrowheads="1" noChangeShapeType="1" noTextEdit="1"/>
              </p:cNvSpPr>
              <p:nvPr/>
            </p:nvSpPr>
            <p:spPr>
              <a:xfrm>
                <a:off x="1946993" y="1816651"/>
                <a:ext cx="1647695" cy="320665"/>
              </a:xfrm>
              <a:prstGeom prst="rect">
                <a:avLst/>
              </a:prstGeom>
              <a:blipFill>
                <a:blip r:embed="rId10"/>
                <a:stretch>
                  <a:fillRect b="-943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39896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0E9E85-9D61-48F6-A4E2-165B64FE0741}"/>
              </a:ext>
            </a:extLst>
          </p:cNvPr>
          <p:cNvSpPr>
            <a:spLocks noGrp="1"/>
          </p:cNvSpPr>
          <p:nvPr>
            <p:ph type="title"/>
          </p:nvPr>
        </p:nvSpPr>
        <p:spPr/>
        <p:txBody>
          <a:bodyPr>
            <a:normAutofit fontScale="90000"/>
          </a:bodyPr>
          <a:lstStyle/>
          <a:p>
            <a:r>
              <a:rPr lang="en-US" altLang="zh-TW" dirty="0"/>
              <a:t>Outline</a:t>
            </a:r>
            <a:endParaRPr lang="zh-TW" altLang="en-US" dirty="0"/>
          </a:p>
        </p:txBody>
      </p:sp>
      <p:sp>
        <p:nvSpPr>
          <p:cNvPr id="3" name="文字版面配置區 2">
            <a:extLst>
              <a:ext uri="{FF2B5EF4-FFF2-40B4-BE49-F238E27FC236}">
                <a16:creationId xmlns:a16="http://schemas.microsoft.com/office/drawing/2014/main" id="{FE5C99FD-65B6-4D24-AE09-56B43D1119E9}"/>
              </a:ext>
            </a:extLst>
          </p:cNvPr>
          <p:cNvSpPr>
            <a:spLocks noGrp="1"/>
          </p:cNvSpPr>
          <p:nvPr>
            <p:ph type="body" idx="1"/>
          </p:nvPr>
        </p:nvSpPr>
        <p:spPr/>
        <p:txBody>
          <a:bodyPr>
            <a:normAutofit/>
          </a:bodyPr>
          <a:lstStyle/>
          <a:p>
            <a:r>
              <a:rPr lang="en-US" altLang="zh-TW" sz="2400" dirty="0">
                <a:solidFill>
                  <a:schemeClr val="bg1">
                    <a:lumMod val="75000"/>
                  </a:schemeClr>
                </a:solidFill>
              </a:rPr>
              <a:t>Introduction</a:t>
            </a:r>
          </a:p>
          <a:p>
            <a:r>
              <a:rPr lang="es" altLang="zh-TW" sz="2400" dirty="0">
                <a:solidFill>
                  <a:schemeClr val="bg1">
                    <a:lumMod val="75000"/>
                  </a:schemeClr>
                </a:solidFill>
              </a:rPr>
              <a:t>Method</a:t>
            </a:r>
          </a:p>
          <a:p>
            <a:r>
              <a:rPr lang="es" altLang="zh-TW" sz="2400" dirty="0">
                <a:solidFill>
                  <a:srgbClr val="FF0000"/>
                </a:solidFill>
              </a:rPr>
              <a:t>Experiment</a:t>
            </a:r>
          </a:p>
          <a:p>
            <a:r>
              <a:rPr lang="en-US" altLang="zh-TW" sz="2400" dirty="0">
                <a:solidFill>
                  <a:schemeClr val="bg1">
                    <a:lumMod val="75000"/>
                  </a:schemeClr>
                </a:solidFill>
              </a:rPr>
              <a:t>Conclusion</a:t>
            </a:r>
          </a:p>
        </p:txBody>
      </p:sp>
      <p:sp>
        <p:nvSpPr>
          <p:cNvPr id="4" name="投影片編號版面配置區 3">
            <a:extLst>
              <a:ext uri="{FF2B5EF4-FFF2-40B4-BE49-F238E27FC236}">
                <a16:creationId xmlns:a16="http://schemas.microsoft.com/office/drawing/2014/main" id="{E31BDDD5-36C6-4A92-A2FE-461E4E9765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18</a:t>
            </a:fld>
            <a:endParaRPr lang="zh-TW" altLang="en-US"/>
          </a:p>
        </p:txBody>
      </p:sp>
    </p:spTree>
    <p:extLst>
      <p:ext uri="{BB962C8B-B14F-4D97-AF65-F5344CB8AC3E}">
        <p14:creationId xmlns:p14="http://schemas.microsoft.com/office/powerpoint/2010/main" val="602261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lvl="0">
              <a:lnSpc>
                <a:spcPct val="115000"/>
              </a:lnSpc>
            </a:pPr>
            <a:r>
              <a:rPr lang="en-US" altLang="zh-TW" sz="3200" dirty="0">
                <a:solidFill>
                  <a:schemeClr val="bg2">
                    <a:lumMod val="75000"/>
                  </a:schemeClr>
                </a:solidFill>
                <a:sym typeface="Open Sans"/>
              </a:rPr>
              <a:t>Experiment</a:t>
            </a:r>
            <a:endParaRPr sz="3200" dirty="0">
              <a:solidFill>
                <a:schemeClr val="bg2">
                  <a:lumMod val="75000"/>
                </a:schemeClr>
              </a:solidFill>
            </a:endParaRPr>
          </a:p>
        </p:txBody>
      </p:sp>
      <p:sp>
        <p:nvSpPr>
          <p:cNvPr id="3" name="文字版面配置區 2">
            <a:extLst>
              <a:ext uri="{FF2B5EF4-FFF2-40B4-BE49-F238E27FC236}">
                <a16:creationId xmlns:a16="http://schemas.microsoft.com/office/drawing/2014/main" id="{AE880C84-0E8A-405F-A86F-166C4E406A97}"/>
              </a:ext>
            </a:extLst>
          </p:cNvPr>
          <p:cNvSpPr>
            <a:spLocks noGrp="1"/>
          </p:cNvSpPr>
          <p:nvPr>
            <p:ph type="body" idx="1"/>
          </p:nvPr>
        </p:nvSpPr>
        <p:spPr>
          <a:xfrm>
            <a:off x="311700" y="1266325"/>
            <a:ext cx="8520600" cy="3302700"/>
          </a:xfrm>
        </p:spPr>
        <p:txBody>
          <a:bodyPr/>
          <a:lstStyle/>
          <a:p>
            <a:pPr>
              <a:buFont typeface="Wingdings" panose="05000000000000000000" pitchFamily="2" charset="2"/>
              <a:buChar char="Ø"/>
            </a:pPr>
            <a:r>
              <a:rPr lang="en-US" altLang="zh-TW" dirty="0"/>
              <a:t>Dataset</a:t>
            </a:r>
          </a:p>
          <a:p>
            <a:pPr lvl="1"/>
            <a:r>
              <a:rPr lang="en-US" altLang="zh-TW" dirty="0" err="1"/>
              <a:t>Yoochoose</a:t>
            </a:r>
            <a:r>
              <a:rPr lang="en-US" altLang="zh-TW" dirty="0"/>
              <a:t>: </a:t>
            </a:r>
          </a:p>
          <a:p>
            <a:pPr lvl="2"/>
            <a:r>
              <a:rPr lang="en-US" altLang="zh-TW" dirty="0"/>
              <a:t>2015 </a:t>
            </a:r>
            <a:r>
              <a:rPr lang="en-US" altLang="zh-TW" dirty="0" err="1"/>
              <a:t>RecSys</a:t>
            </a:r>
            <a:r>
              <a:rPr lang="en-US" altLang="zh-TW" dirty="0"/>
              <a:t> Challenge public data set</a:t>
            </a:r>
          </a:p>
          <a:p>
            <a:pPr lvl="2"/>
            <a:r>
              <a:rPr lang="en-US" altLang="zh-TW" dirty="0"/>
              <a:t>Consists of six months of click-streams gathered from an e-commerce web.</a:t>
            </a:r>
          </a:p>
          <a:p>
            <a:pPr lvl="1"/>
            <a:r>
              <a:rPr lang="en-US" altLang="zh-TW" dirty="0" err="1"/>
              <a:t>Diginetna</a:t>
            </a:r>
            <a:r>
              <a:rPr lang="en-US" altLang="zh-TW" dirty="0"/>
              <a:t>: </a:t>
            </a:r>
          </a:p>
          <a:p>
            <a:pPr lvl="2"/>
            <a:r>
              <a:rPr lang="en-US" altLang="zh-TW" dirty="0"/>
              <a:t>Data collection published by CIKM CUP in 2016</a:t>
            </a:r>
          </a:p>
          <a:p>
            <a:pPr lvl="2"/>
            <a:r>
              <a:rPr lang="en-US" altLang="zh-TW" dirty="0"/>
              <a:t>Also consists click-streams gathered from an e-commerce web.</a:t>
            </a:r>
          </a:p>
        </p:txBody>
      </p:sp>
      <p:sp>
        <p:nvSpPr>
          <p:cNvPr id="2" name="投影片編號版面配置區 1">
            <a:extLst>
              <a:ext uri="{FF2B5EF4-FFF2-40B4-BE49-F238E27FC236}">
                <a16:creationId xmlns:a16="http://schemas.microsoft.com/office/drawing/2014/main" id="{56C85C74-71B4-4D8E-AB06-1AF6508810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19</a:t>
            </a:fld>
            <a:endParaRPr lang="zh-TW" altLang="en-US"/>
          </a:p>
        </p:txBody>
      </p:sp>
      <p:pic>
        <p:nvPicPr>
          <p:cNvPr id="4" name="圖片 3">
            <a:extLst>
              <a:ext uri="{FF2B5EF4-FFF2-40B4-BE49-F238E27FC236}">
                <a16:creationId xmlns:a16="http://schemas.microsoft.com/office/drawing/2014/main" id="{B4FA9D75-05D6-46B4-8740-AEE45B1373D8}"/>
              </a:ext>
            </a:extLst>
          </p:cNvPr>
          <p:cNvPicPr>
            <a:picLocks noChangeAspect="1"/>
          </p:cNvPicPr>
          <p:nvPr/>
        </p:nvPicPr>
        <p:blipFill>
          <a:blip r:embed="rId3"/>
          <a:stretch>
            <a:fillRect/>
          </a:stretch>
        </p:blipFill>
        <p:spPr>
          <a:xfrm>
            <a:off x="1976084" y="3298105"/>
            <a:ext cx="5058481" cy="1400370"/>
          </a:xfrm>
          <a:prstGeom prst="rect">
            <a:avLst/>
          </a:prstGeom>
        </p:spPr>
      </p:pic>
    </p:spTree>
    <p:extLst>
      <p:ext uri="{BB962C8B-B14F-4D97-AF65-F5344CB8AC3E}">
        <p14:creationId xmlns:p14="http://schemas.microsoft.com/office/powerpoint/2010/main" val="1206304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0E9E85-9D61-48F6-A4E2-165B64FE0741}"/>
              </a:ext>
            </a:extLst>
          </p:cNvPr>
          <p:cNvSpPr>
            <a:spLocks noGrp="1"/>
          </p:cNvSpPr>
          <p:nvPr>
            <p:ph type="title"/>
          </p:nvPr>
        </p:nvSpPr>
        <p:spPr/>
        <p:txBody>
          <a:bodyPr>
            <a:normAutofit fontScale="90000"/>
          </a:bodyPr>
          <a:lstStyle/>
          <a:p>
            <a:r>
              <a:rPr lang="en-US" altLang="zh-TW" dirty="0"/>
              <a:t>Outline</a:t>
            </a:r>
            <a:endParaRPr lang="zh-TW" altLang="en-US" dirty="0"/>
          </a:p>
        </p:txBody>
      </p:sp>
      <p:sp>
        <p:nvSpPr>
          <p:cNvPr id="3" name="文字版面配置區 2">
            <a:extLst>
              <a:ext uri="{FF2B5EF4-FFF2-40B4-BE49-F238E27FC236}">
                <a16:creationId xmlns:a16="http://schemas.microsoft.com/office/drawing/2014/main" id="{FE5C99FD-65B6-4D24-AE09-56B43D1119E9}"/>
              </a:ext>
            </a:extLst>
          </p:cNvPr>
          <p:cNvSpPr>
            <a:spLocks noGrp="1"/>
          </p:cNvSpPr>
          <p:nvPr>
            <p:ph type="body" idx="1"/>
          </p:nvPr>
        </p:nvSpPr>
        <p:spPr/>
        <p:txBody>
          <a:bodyPr>
            <a:normAutofit/>
          </a:bodyPr>
          <a:lstStyle/>
          <a:p>
            <a:r>
              <a:rPr lang="en-US" altLang="zh-TW" sz="2400" dirty="0">
                <a:solidFill>
                  <a:srgbClr val="FF0000"/>
                </a:solidFill>
              </a:rPr>
              <a:t>Introduction</a:t>
            </a:r>
          </a:p>
          <a:p>
            <a:r>
              <a:rPr lang="es" altLang="zh-TW" sz="2400" dirty="0">
                <a:solidFill>
                  <a:schemeClr val="bg1">
                    <a:lumMod val="75000"/>
                  </a:schemeClr>
                </a:solidFill>
              </a:rPr>
              <a:t>Method</a:t>
            </a:r>
          </a:p>
          <a:p>
            <a:r>
              <a:rPr lang="es" altLang="zh-TW" sz="2400" dirty="0">
                <a:solidFill>
                  <a:schemeClr val="bg1">
                    <a:lumMod val="75000"/>
                  </a:schemeClr>
                </a:solidFill>
              </a:rPr>
              <a:t>Experiment</a:t>
            </a:r>
          </a:p>
          <a:p>
            <a:r>
              <a:rPr lang="en-US" altLang="zh-TW" sz="2400" dirty="0">
                <a:solidFill>
                  <a:schemeClr val="bg1">
                    <a:lumMod val="75000"/>
                  </a:schemeClr>
                </a:solidFill>
              </a:rPr>
              <a:t>Conclusion</a:t>
            </a:r>
          </a:p>
        </p:txBody>
      </p:sp>
      <p:sp>
        <p:nvSpPr>
          <p:cNvPr id="4" name="投影片編號版面配置區 3">
            <a:extLst>
              <a:ext uri="{FF2B5EF4-FFF2-40B4-BE49-F238E27FC236}">
                <a16:creationId xmlns:a16="http://schemas.microsoft.com/office/drawing/2014/main" id="{E31BDDD5-36C6-4A92-A2FE-461E4E9765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a:t>
            </a:fld>
            <a:endParaRPr lang="zh-TW" altLang="en-US"/>
          </a:p>
        </p:txBody>
      </p:sp>
    </p:spTree>
    <p:extLst>
      <p:ext uri="{BB962C8B-B14F-4D97-AF65-F5344CB8AC3E}">
        <p14:creationId xmlns:p14="http://schemas.microsoft.com/office/powerpoint/2010/main" val="4115447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lvl="0">
              <a:lnSpc>
                <a:spcPct val="115000"/>
              </a:lnSpc>
            </a:pPr>
            <a:r>
              <a:rPr lang="en-US" altLang="zh-TW" sz="3200" dirty="0">
                <a:solidFill>
                  <a:schemeClr val="bg2">
                    <a:lumMod val="75000"/>
                  </a:schemeClr>
                </a:solidFill>
                <a:sym typeface="Open Sans"/>
              </a:rPr>
              <a:t>Experiment</a:t>
            </a:r>
            <a:endParaRPr sz="3200" dirty="0">
              <a:solidFill>
                <a:schemeClr val="bg2">
                  <a:lumMod val="75000"/>
                </a:schemeClr>
              </a:solidFill>
            </a:endParaRPr>
          </a:p>
        </p:txBody>
      </p:sp>
      <p:sp>
        <p:nvSpPr>
          <p:cNvPr id="3" name="文字版面配置區 2">
            <a:extLst>
              <a:ext uri="{FF2B5EF4-FFF2-40B4-BE49-F238E27FC236}">
                <a16:creationId xmlns:a16="http://schemas.microsoft.com/office/drawing/2014/main" id="{AE880C84-0E8A-405F-A86F-166C4E406A97}"/>
              </a:ext>
            </a:extLst>
          </p:cNvPr>
          <p:cNvSpPr>
            <a:spLocks noGrp="1"/>
          </p:cNvSpPr>
          <p:nvPr>
            <p:ph type="body" idx="1"/>
          </p:nvPr>
        </p:nvSpPr>
        <p:spPr>
          <a:xfrm>
            <a:off x="311700" y="1266325"/>
            <a:ext cx="8520600" cy="3302700"/>
          </a:xfrm>
        </p:spPr>
        <p:txBody>
          <a:bodyPr/>
          <a:lstStyle/>
          <a:p>
            <a:r>
              <a:rPr lang="en-US" altLang="zh-TW" dirty="0"/>
              <a:t>Baselines</a:t>
            </a:r>
          </a:p>
          <a:p>
            <a:pPr lvl="1"/>
            <a:r>
              <a:rPr lang="en-US" altLang="zh-TW" dirty="0"/>
              <a:t>No meta-learning or clustering is used</a:t>
            </a:r>
          </a:p>
          <a:p>
            <a:pPr lvl="2"/>
            <a:r>
              <a:rPr lang="en-US" altLang="zh-TW" dirty="0"/>
              <a:t>SR-GNN </a:t>
            </a:r>
            <a:r>
              <a:rPr lang="zh-TW" altLang="en-US" dirty="0"/>
              <a:t>、</a:t>
            </a:r>
            <a:r>
              <a:rPr lang="en-US" altLang="zh-TW" dirty="0"/>
              <a:t> GC-SAN </a:t>
            </a:r>
            <a:r>
              <a:rPr lang="zh-TW" altLang="en-US" dirty="0"/>
              <a:t>、</a:t>
            </a:r>
            <a:r>
              <a:rPr lang="en-US" altLang="zh-TW" dirty="0"/>
              <a:t> TAGNN </a:t>
            </a:r>
            <a:r>
              <a:rPr lang="zh-TW" altLang="en-US" dirty="0"/>
              <a:t> </a:t>
            </a:r>
            <a:r>
              <a:rPr lang="en-US" altLang="zh-TW" dirty="0"/>
              <a:t>=&gt;</a:t>
            </a:r>
            <a:r>
              <a:rPr lang="zh-TW" altLang="en-US" dirty="0"/>
              <a:t> </a:t>
            </a:r>
            <a:r>
              <a:rPr lang="en-US" altLang="zh-TW" dirty="0"/>
              <a:t>item level</a:t>
            </a:r>
          </a:p>
          <a:p>
            <a:pPr lvl="2"/>
            <a:r>
              <a:rPr lang="en-US" altLang="zh-TW" dirty="0">
                <a:solidFill>
                  <a:srgbClr val="FF0000"/>
                </a:solidFill>
              </a:rPr>
              <a:t>IF-SAN</a:t>
            </a:r>
            <a:r>
              <a:rPr lang="en-US" altLang="zh-TW" dirty="0"/>
              <a:t> : item level + feature level self attention =&gt; item level + feature level</a:t>
            </a:r>
          </a:p>
          <a:p>
            <a:pPr lvl="1"/>
            <a:r>
              <a:rPr lang="en-US" altLang="zh-TW" dirty="0"/>
              <a:t>Used meta-learning</a:t>
            </a:r>
            <a:r>
              <a:rPr lang="zh-TW" altLang="en-US" dirty="0"/>
              <a:t>、</a:t>
            </a:r>
            <a:r>
              <a:rPr lang="en-US" altLang="zh-TW" dirty="0"/>
              <a:t>transfer-learning</a:t>
            </a:r>
          </a:p>
          <a:p>
            <a:pPr lvl="2"/>
            <a:r>
              <a:rPr lang="en-US" altLang="zh-TW" dirty="0"/>
              <a:t>Multi-FT : transfer-learning</a:t>
            </a:r>
          </a:p>
          <a:p>
            <a:pPr lvl="2"/>
            <a:r>
              <a:rPr lang="en-US" altLang="zh-TW" dirty="0" err="1"/>
              <a:t>MeLU</a:t>
            </a:r>
            <a:r>
              <a:rPr lang="en-US" altLang="zh-TW" dirty="0"/>
              <a:t> </a:t>
            </a:r>
            <a:r>
              <a:rPr lang="zh-TW" altLang="en-US" dirty="0"/>
              <a:t>、</a:t>
            </a:r>
            <a:r>
              <a:rPr lang="en-US" altLang="zh-TW" dirty="0"/>
              <a:t> MAMO</a:t>
            </a:r>
            <a:r>
              <a:rPr lang="zh-TW" altLang="en-US" dirty="0"/>
              <a:t>、</a:t>
            </a:r>
            <a:r>
              <a:rPr lang="en-US" altLang="zh-TW" dirty="0"/>
              <a:t> </a:t>
            </a:r>
            <a:r>
              <a:rPr lang="en-US" altLang="zh-TW" dirty="0" err="1"/>
              <a:t>MetaHIN</a:t>
            </a:r>
            <a:r>
              <a:rPr lang="en-US" altLang="zh-TW" dirty="0"/>
              <a:t> : meta-learning</a:t>
            </a:r>
          </a:p>
          <a:p>
            <a:pPr lvl="2"/>
            <a:r>
              <a:rPr lang="en-US" altLang="zh-TW" dirty="0">
                <a:solidFill>
                  <a:srgbClr val="FF0000"/>
                </a:solidFill>
              </a:rPr>
              <a:t>CBML</a:t>
            </a:r>
            <a:r>
              <a:rPr lang="en-US" altLang="zh-TW" dirty="0"/>
              <a:t> : cluster-based + meta-learning</a:t>
            </a:r>
          </a:p>
          <a:p>
            <a:pPr lvl="2"/>
            <a:endParaRPr lang="en-US" altLang="zh-TW" dirty="0"/>
          </a:p>
        </p:txBody>
      </p:sp>
      <p:sp>
        <p:nvSpPr>
          <p:cNvPr id="2" name="投影片編號版面配置區 1">
            <a:extLst>
              <a:ext uri="{FF2B5EF4-FFF2-40B4-BE49-F238E27FC236}">
                <a16:creationId xmlns:a16="http://schemas.microsoft.com/office/drawing/2014/main" id="{56C85C74-71B4-4D8E-AB06-1AF6508810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20</a:t>
            </a:fld>
            <a:endParaRPr lang="zh-TW" altLang="en-US"/>
          </a:p>
        </p:txBody>
      </p:sp>
    </p:spTree>
    <p:extLst>
      <p:ext uri="{BB962C8B-B14F-4D97-AF65-F5344CB8AC3E}">
        <p14:creationId xmlns:p14="http://schemas.microsoft.com/office/powerpoint/2010/main" val="2241797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lvl="0">
              <a:lnSpc>
                <a:spcPct val="115000"/>
              </a:lnSpc>
            </a:pPr>
            <a:r>
              <a:rPr lang="en-US" altLang="zh-TW" sz="3200" dirty="0">
                <a:solidFill>
                  <a:schemeClr val="bg2">
                    <a:lumMod val="75000"/>
                  </a:schemeClr>
                </a:solidFill>
                <a:sym typeface="Open Sans"/>
              </a:rPr>
              <a:t>Experiment</a:t>
            </a:r>
            <a:endParaRPr sz="3200" dirty="0">
              <a:solidFill>
                <a:schemeClr val="bg2">
                  <a:lumMod val="75000"/>
                </a:schemeClr>
              </a:solidFill>
            </a:endParaRPr>
          </a:p>
        </p:txBody>
      </p:sp>
      <p:pic>
        <p:nvPicPr>
          <p:cNvPr id="4" name="圖片 3">
            <a:extLst>
              <a:ext uri="{FF2B5EF4-FFF2-40B4-BE49-F238E27FC236}">
                <a16:creationId xmlns:a16="http://schemas.microsoft.com/office/drawing/2014/main" id="{0E4E07FC-48B6-467A-BC5F-F8A1FB07CED8}"/>
              </a:ext>
            </a:extLst>
          </p:cNvPr>
          <p:cNvPicPr>
            <a:picLocks noChangeAspect="1"/>
          </p:cNvPicPr>
          <p:nvPr/>
        </p:nvPicPr>
        <p:blipFill>
          <a:blip r:embed="rId3"/>
          <a:stretch>
            <a:fillRect/>
          </a:stretch>
        </p:blipFill>
        <p:spPr>
          <a:xfrm>
            <a:off x="141619" y="1729108"/>
            <a:ext cx="9002381" cy="2934109"/>
          </a:xfrm>
          <a:prstGeom prst="rect">
            <a:avLst/>
          </a:prstGeom>
        </p:spPr>
      </p:pic>
      <p:sp>
        <p:nvSpPr>
          <p:cNvPr id="3" name="文字版面配置區 2">
            <a:extLst>
              <a:ext uri="{FF2B5EF4-FFF2-40B4-BE49-F238E27FC236}">
                <a16:creationId xmlns:a16="http://schemas.microsoft.com/office/drawing/2014/main" id="{AE880C84-0E8A-405F-A86F-166C4E406A97}"/>
              </a:ext>
            </a:extLst>
          </p:cNvPr>
          <p:cNvSpPr>
            <a:spLocks noGrp="1"/>
          </p:cNvSpPr>
          <p:nvPr>
            <p:ph type="body" idx="1"/>
          </p:nvPr>
        </p:nvSpPr>
        <p:spPr>
          <a:xfrm>
            <a:off x="311700" y="1266325"/>
            <a:ext cx="8520600" cy="3302700"/>
          </a:xfrm>
        </p:spPr>
        <p:txBody>
          <a:bodyPr/>
          <a:lstStyle/>
          <a:p>
            <a:r>
              <a:rPr lang="en-US" altLang="zh-TW" dirty="0"/>
              <a:t>The performance of CBML compared with other baseline methods.</a:t>
            </a:r>
          </a:p>
        </p:txBody>
      </p:sp>
      <p:sp>
        <p:nvSpPr>
          <p:cNvPr id="2" name="投影片編號版面配置區 1">
            <a:extLst>
              <a:ext uri="{FF2B5EF4-FFF2-40B4-BE49-F238E27FC236}">
                <a16:creationId xmlns:a16="http://schemas.microsoft.com/office/drawing/2014/main" id="{56C85C74-71B4-4D8E-AB06-1AF6508810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21</a:t>
            </a:fld>
            <a:endParaRPr lang="zh-TW" altLang="en-US"/>
          </a:p>
        </p:txBody>
      </p:sp>
      <p:cxnSp>
        <p:nvCxnSpPr>
          <p:cNvPr id="6" name="直線接點 5">
            <a:extLst>
              <a:ext uri="{FF2B5EF4-FFF2-40B4-BE49-F238E27FC236}">
                <a16:creationId xmlns:a16="http://schemas.microsoft.com/office/drawing/2014/main" id="{D8A6E30F-CD2B-448F-B74E-45EE3EEC2EF1}"/>
              </a:ext>
            </a:extLst>
          </p:cNvPr>
          <p:cNvCxnSpPr>
            <a:cxnSpLocks/>
            <a:endCxn id="4" idx="3"/>
          </p:cNvCxnSpPr>
          <p:nvPr/>
        </p:nvCxnSpPr>
        <p:spPr>
          <a:xfrm>
            <a:off x="0" y="3196163"/>
            <a:ext cx="9144000" cy="0"/>
          </a:xfrm>
          <a:prstGeom prst="line">
            <a:avLst/>
          </a:prstGeom>
          <a:ln w="762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B5989278-ACA6-49DA-96FD-15FFDAA9AF86}"/>
              </a:ext>
            </a:extLst>
          </p:cNvPr>
          <p:cNvSpPr/>
          <p:nvPr/>
        </p:nvSpPr>
        <p:spPr>
          <a:xfrm>
            <a:off x="311700" y="2942725"/>
            <a:ext cx="8397960" cy="2319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8ED1AF8E-E215-4A78-9072-D3E7582CF21A}"/>
              </a:ext>
            </a:extLst>
          </p:cNvPr>
          <p:cNvSpPr/>
          <p:nvPr/>
        </p:nvSpPr>
        <p:spPr>
          <a:xfrm>
            <a:off x="311700" y="4099560"/>
            <a:ext cx="8397960" cy="2319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箭號: 向上 4">
            <a:extLst>
              <a:ext uri="{FF2B5EF4-FFF2-40B4-BE49-F238E27FC236}">
                <a16:creationId xmlns:a16="http://schemas.microsoft.com/office/drawing/2014/main" id="{B9A0597B-3B97-402D-9948-EF6655E2C099}"/>
              </a:ext>
            </a:extLst>
          </p:cNvPr>
          <p:cNvSpPr/>
          <p:nvPr/>
        </p:nvSpPr>
        <p:spPr>
          <a:xfrm>
            <a:off x="149500" y="2342446"/>
            <a:ext cx="47441" cy="6942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箭號: 向上 9">
            <a:extLst>
              <a:ext uri="{FF2B5EF4-FFF2-40B4-BE49-F238E27FC236}">
                <a16:creationId xmlns:a16="http://schemas.microsoft.com/office/drawing/2014/main" id="{F96D5AC4-FFE6-43D2-AB48-0DA28CC79664}"/>
              </a:ext>
            </a:extLst>
          </p:cNvPr>
          <p:cNvSpPr/>
          <p:nvPr/>
        </p:nvSpPr>
        <p:spPr>
          <a:xfrm rot="10800000">
            <a:off x="141618" y="3405298"/>
            <a:ext cx="47239" cy="12579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29C0DEA0-F9CE-455F-B4F2-1FD23D40AC4E}"/>
              </a:ext>
            </a:extLst>
          </p:cNvPr>
          <p:cNvSpPr txBox="1"/>
          <p:nvPr/>
        </p:nvSpPr>
        <p:spPr>
          <a:xfrm>
            <a:off x="122842" y="4682925"/>
            <a:ext cx="1481496" cy="307777"/>
          </a:xfrm>
          <a:prstGeom prst="rect">
            <a:avLst/>
          </a:prstGeom>
          <a:noFill/>
        </p:spPr>
        <p:txBody>
          <a:bodyPr wrap="none" rtlCol="0">
            <a:spAutoFit/>
          </a:bodyPr>
          <a:lstStyle/>
          <a:p>
            <a:r>
              <a:rPr lang="en-US" altLang="zh-TW" dirty="0"/>
              <a:t>+</a:t>
            </a:r>
            <a:r>
              <a:rPr lang="zh-TW" altLang="en-US" dirty="0"/>
              <a:t> </a:t>
            </a:r>
            <a:r>
              <a:rPr lang="en-US" altLang="zh-TW" dirty="0"/>
              <a:t>Meta-learning</a:t>
            </a:r>
            <a:endParaRPr lang="zh-TW" altLang="en-US" dirty="0"/>
          </a:p>
        </p:txBody>
      </p:sp>
    </p:spTree>
    <p:extLst>
      <p:ext uri="{BB962C8B-B14F-4D97-AF65-F5344CB8AC3E}">
        <p14:creationId xmlns:p14="http://schemas.microsoft.com/office/powerpoint/2010/main" val="3525524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0E9E85-9D61-48F6-A4E2-165B64FE0741}"/>
              </a:ext>
            </a:extLst>
          </p:cNvPr>
          <p:cNvSpPr>
            <a:spLocks noGrp="1"/>
          </p:cNvSpPr>
          <p:nvPr>
            <p:ph type="title"/>
          </p:nvPr>
        </p:nvSpPr>
        <p:spPr/>
        <p:txBody>
          <a:bodyPr>
            <a:normAutofit fontScale="90000"/>
          </a:bodyPr>
          <a:lstStyle/>
          <a:p>
            <a:r>
              <a:rPr lang="en-US" altLang="zh-TW" dirty="0"/>
              <a:t>Outline</a:t>
            </a:r>
            <a:endParaRPr lang="zh-TW" altLang="en-US" dirty="0"/>
          </a:p>
        </p:txBody>
      </p:sp>
      <p:sp>
        <p:nvSpPr>
          <p:cNvPr id="3" name="文字版面配置區 2">
            <a:extLst>
              <a:ext uri="{FF2B5EF4-FFF2-40B4-BE49-F238E27FC236}">
                <a16:creationId xmlns:a16="http://schemas.microsoft.com/office/drawing/2014/main" id="{FE5C99FD-65B6-4D24-AE09-56B43D1119E9}"/>
              </a:ext>
            </a:extLst>
          </p:cNvPr>
          <p:cNvSpPr>
            <a:spLocks noGrp="1"/>
          </p:cNvSpPr>
          <p:nvPr>
            <p:ph type="body" idx="1"/>
          </p:nvPr>
        </p:nvSpPr>
        <p:spPr/>
        <p:txBody>
          <a:bodyPr>
            <a:normAutofit/>
          </a:bodyPr>
          <a:lstStyle/>
          <a:p>
            <a:r>
              <a:rPr lang="en-US" altLang="zh-TW" sz="2400" dirty="0">
                <a:solidFill>
                  <a:schemeClr val="bg1">
                    <a:lumMod val="75000"/>
                  </a:schemeClr>
                </a:solidFill>
              </a:rPr>
              <a:t>Introduction</a:t>
            </a:r>
          </a:p>
          <a:p>
            <a:r>
              <a:rPr lang="es" altLang="zh-TW" sz="2400" dirty="0">
                <a:solidFill>
                  <a:schemeClr val="bg1">
                    <a:lumMod val="75000"/>
                  </a:schemeClr>
                </a:solidFill>
              </a:rPr>
              <a:t>Method</a:t>
            </a:r>
          </a:p>
          <a:p>
            <a:r>
              <a:rPr lang="es" altLang="zh-TW" sz="2400" dirty="0">
                <a:solidFill>
                  <a:schemeClr val="bg1">
                    <a:lumMod val="75000"/>
                  </a:schemeClr>
                </a:solidFill>
              </a:rPr>
              <a:t>Experiment</a:t>
            </a:r>
          </a:p>
          <a:p>
            <a:r>
              <a:rPr lang="en-US" altLang="zh-TW" sz="2400" dirty="0">
                <a:solidFill>
                  <a:srgbClr val="FF0000"/>
                </a:solidFill>
              </a:rPr>
              <a:t>Conclusion</a:t>
            </a:r>
          </a:p>
        </p:txBody>
      </p:sp>
      <p:sp>
        <p:nvSpPr>
          <p:cNvPr id="4" name="投影片編號版面配置區 3">
            <a:extLst>
              <a:ext uri="{FF2B5EF4-FFF2-40B4-BE49-F238E27FC236}">
                <a16:creationId xmlns:a16="http://schemas.microsoft.com/office/drawing/2014/main" id="{E31BDDD5-36C6-4A92-A2FE-461E4E9765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22</a:t>
            </a:fld>
            <a:endParaRPr lang="zh-TW" altLang="en-US"/>
          </a:p>
        </p:txBody>
      </p:sp>
    </p:spTree>
    <p:extLst>
      <p:ext uri="{BB962C8B-B14F-4D97-AF65-F5344CB8AC3E}">
        <p14:creationId xmlns:p14="http://schemas.microsoft.com/office/powerpoint/2010/main" val="194013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lvl="0">
              <a:lnSpc>
                <a:spcPct val="115000"/>
              </a:lnSpc>
            </a:pPr>
            <a:r>
              <a:rPr lang="en-US" altLang="zh-TW" sz="3200" dirty="0">
                <a:solidFill>
                  <a:schemeClr val="bg2">
                    <a:lumMod val="75000"/>
                  </a:schemeClr>
                </a:solidFill>
                <a:sym typeface="Open Sans"/>
              </a:rPr>
              <a:t>Conclusion</a:t>
            </a:r>
            <a:endParaRPr sz="3200" dirty="0">
              <a:solidFill>
                <a:schemeClr val="bg2">
                  <a:lumMod val="75000"/>
                </a:schemeClr>
              </a:solidFill>
            </a:endParaRPr>
          </a:p>
        </p:txBody>
      </p:sp>
      <p:sp>
        <p:nvSpPr>
          <p:cNvPr id="3" name="文字版面配置區 2">
            <a:extLst>
              <a:ext uri="{FF2B5EF4-FFF2-40B4-BE49-F238E27FC236}">
                <a16:creationId xmlns:a16="http://schemas.microsoft.com/office/drawing/2014/main" id="{AE880C84-0E8A-405F-A86F-166C4E406A97}"/>
              </a:ext>
            </a:extLst>
          </p:cNvPr>
          <p:cNvSpPr>
            <a:spLocks noGrp="1"/>
          </p:cNvSpPr>
          <p:nvPr>
            <p:ph type="body" idx="1"/>
          </p:nvPr>
        </p:nvSpPr>
        <p:spPr>
          <a:xfrm>
            <a:off x="311700" y="1266325"/>
            <a:ext cx="8520600" cy="3302700"/>
          </a:xfrm>
        </p:spPr>
        <p:txBody>
          <a:bodyPr/>
          <a:lstStyle/>
          <a:p>
            <a:r>
              <a:rPr lang="en-US" altLang="zh-TW" dirty="0"/>
              <a:t>Proposed a cluster-based meta-learning model </a:t>
            </a:r>
            <a:r>
              <a:rPr lang="en-US" altLang="zh-TW" dirty="0">
                <a:solidFill>
                  <a:srgbClr val="FF0000"/>
                </a:solidFill>
              </a:rPr>
              <a:t>to solve the cold start problem</a:t>
            </a:r>
          </a:p>
          <a:p>
            <a:r>
              <a:rPr lang="en-US" altLang="zh-TW" dirty="0"/>
              <a:t>Share similar session parameters through </a:t>
            </a:r>
            <a:r>
              <a:rPr lang="en-US" altLang="zh-TW" dirty="0">
                <a:solidFill>
                  <a:srgbClr val="FF0000"/>
                </a:solidFill>
              </a:rPr>
              <a:t>clustering</a:t>
            </a:r>
          </a:p>
          <a:p>
            <a:r>
              <a:rPr lang="en-US" altLang="zh-TW" dirty="0"/>
              <a:t>Also use two SANs to get item level and item feature level representation</a:t>
            </a:r>
          </a:p>
          <a:p>
            <a:r>
              <a:rPr lang="en-US" altLang="zh-TW" dirty="0"/>
              <a:t>Experimentally proves that CBML is better than SOTA method on two public data sets</a:t>
            </a:r>
          </a:p>
        </p:txBody>
      </p:sp>
      <p:sp>
        <p:nvSpPr>
          <p:cNvPr id="2" name="投影片編號版面配置區 1">
            <a:extLst>
              <a:ext uri="{FF2B5EF4-FFF2-40B4-BE49-F238E27FC236}">
                <a16:creationId xmlns:a16="http://schemas.microsoft.com/office/drawing/2014/main" id="{56C85C74-71B4-4D8E-AB06-1AF6508810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23</a:t>
            </a:fld>
            <a:endParaRPr lang="zh-TW" altLang="en-US"/>
          </a:p>
        </p:txBody>
      </p:sp>
    </p:spTree>
    <p:extLst>
      <p:ext uri="{BB962C8B-B14F-4D97-AF65-F5344CB8AC3E}">
        <p14:creationId xmlns:p14="http://schemas.microsoft.com/office/powerpoint/2010/main" val="222848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382404-C404-474A-B036-45C247F0FC25}"/>
              </a:ext>
            </a:extLst>
          </p:cNvPr>
          <p:cNvSpPr>
            <a:spLocks noGrp="1"/>
          </p:cNvSpPr>
          <p:nvPr>
            <p:ph type="title"/>
          </p:nvPr>
        </p:nvSpPr>
        <p:spPr/>
        <p:txBody>
          <a:bodyPr>
            <a:normAutofit fontScale="90000"/>
          </a:bodyPr>
          <a:lstStyle/>
          <a:p>
            <a:r>
              <a:rPr lang="en-US" altLang="zh-TW" dirty="0">
                <a:solidFill>
                  <a:schemeClr val="bg2">
                    <a:lumMod val="75000"/>
                  </a:schemeClr>
                </a:solidFill>
              </a:rPr>
              <a:t>Introduction</a:t>
            </a:r>
            <a:br>
              <a:rPr lang="en-US" altLang="zh-TW" dirty="0">
                <a:solidFill>
                  <a:srgbClr val="FF0000"/>
                </a:solidFill>
              </a:rPr>
            </a:br>
            <a:endParaRPr lang="zh-TW" altLang="en-US" dirty="0"/>
          </a:p>
        </p:txBody>
      </p:sp>
      <p:sp>
        <p:nvSpPr>
          <p:cNvPr id="4" name="投影片編號版面配置區 3">
            <a:extLst>
              <a:ext uri="{FF2B5EF4-FFF2-40B4-BE49-F238E27FC236}">
                <a16:creationId xmlns:a16="http://schemas.microsoft.com/office/drawing/2014/main" id="{0084EABD-7188-49E8-81AC-B84BEF45D0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24</a:t>
            </a:fld>
            <a:endParaRPr lang="zh-TW" altLang="en-US"/>
          </a:p>
        </p:txBody>
      </p:sp>
      <p:sp>
        <p:nvSpPr>
          <p:cNvPr id="7" name="Google Shape;98;p17">
            <a:extLst>
              <a:ext uri="{FF2B5EF4-FFF2-40B4-BE49-F238E27FC236}">
                <a16:creationId xmlns:a16="http://schemas.microsoft.com/office/drawing/2014/main" id="{33FCC727-CEE6-434E-AAF1-812213C6677E}"/>
              </a:ext>
            </a:extLst>
          </p:cNvPr>
          <p:cNvSpPr txBox="1">
            <a:spLocks noGrp="1"/>
          </p:cNvSpPr>
          <p:nvPr>
            <p:ph type="body" idx="1"/>
          </p:nvPr>
        </p:nvSpPr>
        <p:spPr>
          <a:prstGeom prst="rect">
            <a:avLst/>
          </a:prstGeom>
        </p:spPr>
        <p:txBody>
          <a:bodyPr spcFirstLastPara="1" wrap="square" lIns="91425" tIns="91425" rIns="91425" bIns="91425" anchor="t" anchorCtr="0">
            <a:normAutofit/>
          </a:bodyPr>
          <a:lstStyle/>
          <a:p>
            <a:pPr lvl="0" algn="l" rtl="0">
              <a:spcBef>
                <a:spcPts val="0"/>
              </a:spcBef>
              <a:spcAft>
                <a:spcPts val="0"/>
              </a:spcAft>
              <a:buSzPts val="1800"/>
              <a:buFont typeface="Wingdings" panose="05000000000000000000" pitchFamily="2" charset="2"/>
              <a:buChar char="Ø"/>
            </a:pPr>
            <a:r>
              <a:rPr lang="zh-TW" dirty="0"/>
              <a:t>Cold start problem</a:t>
            </a:r>
            <a:endParaRPr dirty="0"/>
          </a:p>
          <a:p>
            <a:pPr marL="914400" lvl="1" indent="-317500" algn="l" rtl="0">
              <a:spcBef>
                <a:spcPts val="0"/>
              </a:spcBef>
              <a:spcAft>
                <a:spcPts val="0"/>
              </a:spcAft>
              <a:buSzPts val="1400"/>
              <a:buChar char="○"/>
            </a:pPr>
            <a:r>
              <a:rPr lang="zh-TW" dirty="0"/>
              <a:t>Not enough information to make reliable recommendations to users</a:t>
            </a:r>
            <a:endParaRPr dirty="0"/>
          </a:p>
          <a:p>
            <a:pPr marL="0" lvl="0" indent="0" algn="l" rtl="0">
              <a:spcBef>
                <a:spcPts val="1200"/>
              </a:spcBef>
              <a:spcAft>
                <a:spcPts val="0"/>
              </a:spcAft>
              <a:buNone/>
            </a:pPr>
            <a:endParaRPr dirty="0"/>
          </a:p>
          <a:p>
            <a:pPr lvl="0" algn="l" rtl="0">
              <a:spcBef>
                <a:spcPts val="1200"/>
              </a:spcBef>
              <a:spcAft>
                <a:spcPts val="0"/>
              </a:spcAft>
              <a:buSzPts val="1800"/>
              <a:buFont typeface="Wingdings" panose="05000000000000000000" pitchFamily="2" charset="2"/>
              <a:buChar char="Ø"/>
            </a:pPr>
            <a:r>
              <a:rPr lang="zh-TW" dirty="0"/>
              <a:t>3 types</a:t>
            </a:r>
            <a:endParaRPr dirty="0"/>
          </a:p>
          <a:p>
            <a:pPr marL="914400" lvl="1" indent="-317500" algn="l" rtl="0">
              <a:spcBef>
                <a:spcPts val="0"/>
              </a:spcBef>
              <a:spcAft>
                <a:spcPts val="0"/>
              </a:spcAft>
              <a:buSzPts val="1400"/>
              <a:buChar char="○"/>
            </a:pPr>
            <a:r>
              <a:rPr lang="zh-TW" dirty="0">
                <a:solidFill>
                  <a:srgbClr val="FF0000"/>
                </a:solidFill>
              </a:rPr>
              <a:t>New User </a:t>
            </a:r>
            <a:r>
              <a:rPr lang="zh-TW" dirty="0"/>
              <a:t>: no behavioral data</a:t>
            </a:r>
            <a:endParaRPr dirty="0"/>
          </a:p>
          <a:p>
            <a:pPr marL="914400" lvl="1" indent="-317500" algn="l" rtl="0">
              <a:spcBef>
                <a:spcPts val="0"/>
              </a:spcBef>
              <a:spcAft>
                <a:spcPts val="0"/>
              </a:spcAft>
              <a:buSzPts val="1400"/>
              <a:buChar char="○"/>
            </a:pPr>
            <a:r>
              <a:rPr lang="zh-TW" dirty="0"/>
              <a:t>New Item : Lack the number of user interactions</a:t>
            </a:r>
            <a:endParaRPr dirty="0"/>
          </a:p>
          <a:p>
            <a:pPr marL="914400" lvl="1" indent="-317500" algn="l" rtl="0">
              <a:spcBef>
                <a:spcPts val="0"/>
              </a:spcBef>
              <a:spcAft>
                <a:spcPts val="0"/>
              </a:spcAft>
              <a:buSzPts val="1400"/>
              <a:buChar char="○"/>
            </a:pPr>
            <a:r>
              <a:rPr lang="zh-TW" dirty="0"/>
              <a:t>New System : Newly developed website</a:t>
            </a:r>
            <a:endParaRPr dirty="0"/>
          </a:p>
          <a:p>
            <a:pPr marL="457200" lvl="0" indent="0" algn="l" rtl="0">
              <a:spcBef>
                <a:spcPts val="1200"/>
              </a:spcBef>
              <a:spcAft>
                <a:spcPts val="1200"/>
              </a:spcAft>
              <a:buNone/>
            </a:pPr>
            <a:endParaRPr dirty="0"/>
          </a:p>
        </p:txBody>
      </p:sp>
    </p:spTree>
    <p:extLst>
      <p:ext uri="{BB962C8B-B14F-4D97-AF65-F5344CB8AC3E}">
        <p14:creationId xmlns:p14="http://schemas.microsoft.com/office/powerpoint/2010/main" val="3125183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lvl="0">
              <a:lnSpc>
                <a:spcPct val="115000"/>
              </a:lnSpc>
            </a:pPr>
            <a:r>
              <a:rPr lang="en-US" altLang="zh-TW" sz="3200" dirty="0">
                <a:solidFill>
                  <a:schemeClr val="bg2">
                    <a:lumMod val="75000"/>
                  </a:schemeClr>
                </a:solidFill>
                <a:sym typeface="Open Sans"/>
              </a:rPr>
              <a:t>Experiment</a:t>
            </a:r>
            <a:endParaRPr sz="3200" dirty="0">
              <a:solidFill>
                <a:schemeClr val="bg2">
                  <a:lumMod val="75000"/>
                </a:schemeClr>
              </a:solidFill>
            </a:endParaRPr>
          </a:p>
        </p:txBody>
      </p:sp>
      <p:sp>
        <p:nvSpPr>
          <p:cNvPr id="3" name="文字版面配置區 2">
            <a:extLst>
              <a:ext uri="{FF2B5EF4-FFF2-40B4-BE49-F238E27FC236}">
                <a16:creationId xmlns:a16="http://schemas.microsoft.com/office/drawing/2014/main" id="{AE880C84-0E8A-405F-A86F-166C4E406A97}"/>
              </a:ext>
            </a:extLst>
          </p:cNvPr>
          <p:cNvSpPr>
            <a:spLocks noGrp="1"/>
          </p:cNvSpPr>
          <p:nvPr>
            <p:ph type="body" idx="1"/>
          </p:nvPr>
        </p:nvSpPr>
        <p:spPr>
          <a:xfrm>
            <a:off x="311700" y="1266325"/>
            <a:ext cx="8520600" cy="3302700"/>
          </a:xfrm>
        </p:spPr>
        <p:txBody>
          <a:bodyPr/>
          <a:lstStyle/>
          <a:p>
            <a:r>
              <a:rPr lang="en-US" altLang="zh-TW" dirty="0"/>
              <a:t>Evaluation metrics</a:t>
            </a:r>
          </a:p>
          <a:p>
            <a:pPr lvl="1"/>
            <a:r>
              <a:rPr lang="en-US" altLang="zh-TW" dirty="0"/>
              <a:t>Unranked evaluation metrics for search results</a:t>
            </a:r>
          </a:p>
          <a:p>
            <a:pPr lvl="2"/>
            <a:r>
              <a:rPr lang="en-US" altLang="zh-TW" dirty="0" err="1"/>
              <a:t>Hit@N</a:t>
            </a:r>
            <a:endParaRPr lang="en-US" altLang="zh-TW" dirty="0"/>
          </a:p>
          <a:p>
            <a:pPr lvl="1"/>
            <a:r>
              <a:rPr lang="en-US" altLang="zh-TW" dirty="0"/>
              <a:t>Evaluation metrics after sorting the results</a:t>
            </a:r>
          </a:p>
          <a:p>
            <a:pPr lvl="2"/>
            <a:r>
              <a:rPr lang="en-US" altLang="zh-TW" dirty="0"/>
              <a:t>MRR@N</a:t>
            </a:r>
          </a:p>
          <a:p>
            <a:pPr lvl="2"/>
            <a:r>
              <a:rPr lang="en-US" altLang="zh-TW" dirty="0"/>
              <a:t>NDCG@N</a:t>
            </a:r>
          </a:p>
          <a:p>
            <a:pPr lvl="1"/>
            <a:r>
              <a:rPr lang="en-US" altLang="zh-TW" dirty="0"/>
              <a:t>Use Top-N (N=5) recommendation</a:t>
            </a:r>
          </a:p>
        </p:txBody>
      </p:sp>
      <p:sp>
        <p:nvSpPr>
          <p:cNvPr id="2" name="投影片編號版面配置區 1">
            <a:extLst>
              <a:ext uri="{FF2B5EF4-FFF2-40B4-BE49-F238E27FC236}">
                <a16:creationId xmlns:a16="http://schemas.microsoft.com/office/drawing/2014/main" id="{56C85C74-71B4-4D8E-AB06-1AF6508810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25</a:t>
            </a:fld>
            <a:endParaRPr lang="zh-TW" altLang="en-US"/>
          </a:p>
        </p:txBody>
      </p:sp>
      <p:pic>
        <p:nvPicPr>
          <p:cNvPr id="8" name="圖片 7">
            <a:extLst>
              <a:ext uri="{FF2B5EF4-FFF2-40B4-BE49-F238E27FC236}">
                <a16:creationId xmlns:a16="http://schemas.microsoft.com/office/drawing/2014/main" id="{D53B3523-262F-4CDD-872E-5619298041E1}"/>
              </a:ext>
            </a:extLst>
          </p:cNvPr>
          <p:cNvPicPr>
            <a:picLocks noChangeAspect="1"/>
          </p:cNvPicPr>
          <p:nvPr/>
        </p:nvPicPr>
        <p:blipFill>
          <a:blip r:embed="rId3"/>
          <a:stretch>
            <a:fillRect/>
          </a:stretch>
        </p:blipFill>
        <p:spPr>
          <a:xfrm>
            <a:off x="7130726" y="116309"/>
            <a:ext cx="1834521" cy="356886"/>
          </a:xfrm>
          <a:prstGeom prst="rect">
            <a:avLst/>
          </a:prstGeom>
          <a:ln w="28575">
            <a:solidFill>
              <a:srgbClr val="FF0000"/>
            </a:solidFill>
          </a:ln>
        </p:spPr>
      </p:pic>
      <p:graphicFrame>
        <p:nvGraphicFramePr>
          <p:cNvPr id="10" name="表格 9">
            <a:extLst>
              <a:ext uri="{FF2B5EF4-FFF2-40B4-BE49-F238E27FC236}">
                <a16:creationId xmlns:a16="http://schemas.microsoft.com/office/drawing/2014/main" id="{0FDFEFA0-5E2B-4DF1-ADDB-F9CE47242FFF}"/>
              </a:ext>
            </a:extLst>
          </p:cNvPr>
          <p:cNvGraphicFramePr>
            <a:graphicFrameLocks noGrp="1"/>
          </p:cNvGraphicFramePr>
          <p:nvPr/>
        </p:nvGraphicFramePr>
        <p:xfrm>
          <a:off x="5856996" y="542825"/>
          <a:ext cx="3287004" cy="609600"/>
        </p:xfrm>
        <a:graphic>
          <a:graphicData uri="http://schemas.openxmlformats.org/drawingml/2006/table">
            <a:tbl>
              <a:tblPr firstRow="1" bandRow="1">
                <a:tableStyleId>{073A0DAA-6AF3-43AB-8588-CEC1D06C72B9}</a:tableStyleId>
              </a:tblPr>
              <a:tblGrid>
                <a:gridCol w="821751">
                  <a:extLst>
                    <a:ext uri="{9D8B030D-6E8A-4147-A177-3AD203B41FA5}">
                      <a16:colId xmlns:a16="http://schemas.microsoft.com/office/drawing/2014/main" val="1566314365"/>
                    </a:ext>
                  </a:extLst>
                </a:gridCol>
                <a:gridCol w="821751">
                  <a:extLst>
                    <a:ext uri="{9D8B030D-6E8A-4147-A177-3AD203B41FA5}">
                      <a16:colId xmlns:a16="http://schemas.microsoft.com/office/drawing/2014/main" val="1827004944"/>
                    </a:ext>
                  </a:extLst>
                </a:gridCol>
                <a:gridCol w="821751">
                  <a:extLst>
                    <a:ext uri="{9D8B030D-6E8A-4147-A177-3AD203B41FA5}">
                      <a16:colId xmlns:a16="http://schemas.microsoft.com/office/drawing/2014/main" val="3726257318"/>
                    </a:ext>
                  </a:extLst>
                </a:gridCol>
                <a:gridCol w="821751">
                  <a:extLst>
                    <a:ext uri="{9D8B030D-6E8A-4147-A177-3AD203B41FA5}">
                      <a16:colId xmlns:a16="http://schemas.microsoft.com/office/drawing/2014/main" val="1334912478"/>
                    </a:ext>
                  </a:extLst>
                </a:gridCol>
              </a:tblGrid>
              <a:tr h="264048">
                <a:tc>
                  <a:txBody>
                    <a:bodyPr/>
                    <a:lstStyle/>
                    <a:p>
                      <a:r>
                        <a:rPr lang="en-US" altLang="zh-TW" dirty="0"/>
                        <a:t>total</a:t>
                      </a:r>
                      <a:endParaRPr lang="zh-TW" altLang="en-US" dirty="0"/>
                    </a:p>
                  </a:txBody>
                  <a:tcPr/>
                </a:tc>
                <a:tc>
                  <a:txBody>
                    <a:bodyPr/>
                    <a:lstStyle/>
                    <a:p>
                      <a:r>
                        <a:rPr lang="en-US" altLang="zh-TW" dirty="0"/>
                        <a:t>10</a:t>
                      </a:r>
                      <a:endParaRPr lang="zh-TW" altLang="en-US" dirty="0"/>
                    </a:p>
                  </a:txBody>
                  <a:tcPr/>
                </a:tc>
                <a:tc>
                  <a:txBody>
                    <a:bodyPr/>
                    <a:lstStyle/>
                    <a:p>
                      <a:r>
                        <a:rPr lang="en-US" altLang="zh-TW" dirty="0"/>
                        <a:t>12</a:t>
                      </a:r>
                      <a:endParaRPr lang="zh-TW" altLang="en-US" dirty="0"/>
                    </a:p>
                  </a:txBody>
                  <a:tcPr/>
                </a:tc>
                <a:tc>
                  <a:txBody>
                    <a:bodyPr/>
                    <a:lstStyle/>
                    <a:p>
                      <a:r>
                        <a:rPr lang="en-US" altLang="zh-TW" dirty="0"/>
                        <a:t>8</a:t>
                      </a:r>
                      <a:endParaRPr lang="zh-TW" altLang="en-US" dirty="0"/>
                    </a:p>
                  </a:txBody>
                  <a:tcPr/>
                </a:tc>
                <a:extLst>
                  <a:ext uri="{0D108BD9-81ED-4DB2-BD59-A6C34878D82A}">
                    <a16:rowId xmlns:a16="http://schemas.microsoft.com/office/drawing/2014/main" val="2380999855"/>
                  </a:ext>
                </a:extLst>
              </a:tr>
              <a:tr h="264048">
                <a:tc>
                  <a:txBody>
                    <a:bodyPr/>
                    <a:lstStyle/>
                    <a:p>
                      <a:r>
                        <a:rPr lang="en-US" altLang="zh-TW" dirty="0" err="1"/>
                        <a:t>Rec_list</a:t>
                      </a:r>
                      <a:endParaRPr lang="zh-TW" altLang="en-US" dirty="0"/>
                    </a:p>
                  </a:txBody>
                  <a:tcPr/>
                </a:tc>
                <a:tc>
                  <a:txBody>
                    <a:bodyPr/>
                    <a:lstStyle/>
                    <a:p>
                      <a:r>
                        <a:rPr lang="en-US" altLang="zh-TW" dirty="0"/>
                        <a:t>6</a:t>
                      </a:r>
                      <a:endParaRPr lang="zh-TW" altLang="en-US" dirty="0"/>
                    </a:p>
                  </a:txBody>
                  <a:tcPr/>
                </a:tc>
                <a:tc>
                  <a:txBody>
                    <a:bodyPr/>
                    <a:lstStyle/>
                    <a:p>
                      <a:r>
                        <a:rPr lang="en-US" altLang="zh-TW" dirty="0"/>
                        <a:t>5</a:t>
                      </a:r>
                      <a:endParaRPr lang="zh-TW" altLang="en-US" dirty="0"/>
                    </a:p>
                  </a:txBody>
                  <a:tcPr/>
                </a:tc>
                <a:tc>
                  <a:txBody>
                    <a:bodyPr/>
                    <a:lstStyle/>
                    <a:p>
                      <a:r>
                        <a:rPr lang="en-US" altLang="zh-TW" dirty="0"/>
                        <a:t>4</a:t>
                      </a:r>
                      <a:endParaRPr lang="zh-TW" altLang="en-US" dirty="0"/>
                    </a:p>
                  </a:txBody>
                  <a:tcPr/>
                </a:tc>
                <a:extLst>
                  <a:ext uri="{0D108BD9-81ED-4DB2-BD59-A6C34878D82A}">
                    <a16:rowId xmlns:a16="http://schemas.microsoft.com/office/drawing/2014/main" val="2657183042"/>
                  </a:ext>
                </a:extLst>
              </a:tr>
            </a:tbl>
          </a:graphicData>
        </a:graphic>
      </p:graphicFrame>
      <p:sp>
        <p:nvSpPr>
          <p:cNvPr id="11" name="文字方塊 10">
            <a:extLst>
              <a:ext uri="{FF2B5EF4-FFF2-40B4-BE49-F238E27FC236}">
                <a16:creationId xmlns:a16="http://schemas.microsoft.com/office/drawing/2014/main" id="{637D0577-E97F-4550-8DE2-DD983BA2F469}"/>
              </a:ext>
            </a:extLst>
          </p:cNvPr>
          <p:cNvSpPr txBox="1"/>
          <p:nvPr/>
        </p:nvSpPr>
        <p:spPr>
          <a:xfrm>
            <a:off x="6061119" y="1152425"/>
            <a:ext cx="2802370" cy="307777"/>
          </a:xfrm>
          <a:prstGeom prst="rect">
            <a:avLst/>
          </a:prstGeom>
          <a:noFill/>
        </p:spPr>
        <p:txBody>
          <a:bodyPr wrap="none" rtlCol="0">
            <a:spAutoFit/>
          </a:bodyPr>
          <a:lstStyle/>
          <a:p>
            <a:r>
              <a:rPr lang="en-US" altLang="zh-TW" dirty="0"/>
              <a:t>Hit@10 = 6+5+4 / 10+12+8 = 0.5</a:t>
            </a:r>
            <a:endParaRPr lang="zh-TW" altLang="en-US" dirty="0"/>
          </a:p>
        </p:txBody>
      </p:sp>
      <p:sp>
        <p:nvSpPr>
          <p:cNvPr id="13" name="文字方塊 12">
            <a:extLst>
              <a:ext uri="{FF2B5EF4-FFF2-40B4-BE49-F238E27FC236}">
                <a16:creationId xmlns:a16="http://schemas.microsoft.com/office/drawing/2014/main" id="{18022A9E-88D8-44D1-BFE9-8CB86A80D8F3}"/>
              </a:ext>
            </a:extLst>
          </p:cNvPr>
          <p:cNvSpPr txBox="1"/>
          <p:nvPr/>
        </p:nvSpPr>
        <p:spPr>
          <a:xfrm>
            <a:off x="5685856" y="268401"/>
            <a:ext cx="750526" cy="307777"/>
          </a:xfrm>
          <a:prstGeom prst="rect">
            <a:avLst/>
          </a:prstGeom>
          <a:noFill/>
        </p:spPr>
        <p:txBody>
          <a:bodyPr wrap="none" rtlCol="0">
            <a:spAutoFit/>
          </a:bodyPr>
          <a:lstStyle/>
          <a:p>
            <a:r>
              <a:rPr lang="en-US" altLang="zh-TW" dirty="0"/>
              <a:t>Top-10</a:t>
            </a:r>
            <a:endParaRPr lang="zh-TW" altLang="en-US" dirty="0"/>
          </a:p>
        </p:txBody>
      </p:sp>
      <p:pic>
        <p:nvPicPr>
          <p:cNvPr id="15" name="圖片 14">
            <a:extLst>
              <a:ext uri="{FF2B5EF4-FFF2-40B4-BE49-F238E27FC236}">
                <a16:creationId xmlns:a16="http://schemas.microsoft.com/office/drawing/2014/main" id="{39E0AE6A-054B-491D-9AF0-118D149A7C44}"/>
              </a:ext>
            </a:extLst>
          </p:cNvPr>
          <p:cNvPicPr>
            <a:picLocks noChangeAspect="1"/>
          </p:cNvPicPr>
          <p:nvPr/>
        </p:nvPicPr>
        <p:blipFill>
          <a:blip r:embed="rId4"/>
          <a:stretch>
            <a:fillRect/>
          </a:stretch>
        </p:blipFill>
        <p:spPr>
          <a:xfrm>
            <a:off x="45805" y="3248920"/>
            <a:ext cx="4388529" cy="1381377"/>
          </a:xfrm>
          <a:prstGeom prst="rect">
            <a:avLst/>
          </a:prstGeom>
        </p:spPr>
      </p:pic>
      <p:pic>
        <p:nvPicPr>
          <p:cNvPr id="21" name="圖片 20">
            <a:extLst>
              <a:ext uri="{FF2B5EF4-FFF2-40B4-BE49-F238E27FC236}">
                <a16:creationId xmlns:a16="http://schemas.microsoft.com/office/drawing/2014/main" id="{0BA03A9B-3EC9-4EC8-9245-7FDC5B1DECAB}"/>
              </a:ext>
            </a:extLst>
          </p:cNvPr>
          <p:cNvPicPr>
            <a:picLocks noChangeAspect="1"/>
          </p:cNvPicPr>
          <p:nvPr/>
        </p:nvPicPr>
        <p:blipFill>
          <a:blip r:embed="rId5"/>
          <a:stretch>
            <a:fillRect/>
          </a:stretch>
        </p:blipFill>
        <p:spPr>
          <a:xfrm>
            <a:off x="2483590" y="116047"/>
            <a:ext cx="874820" cy="489638"/>
          </a:xfrm>
          <a:prstGeom prst="rect">
            <a:avLst/>
          </a:prstGeom>
          <a:ln w="28575">
            <a:solidFill>
              <a:srgbClr val="FF0000"/>
            </a:solidFill>
          </a:ln>
        </p:spPr>
      </p:pic>
      <p:sp>
        <p:nvSpPr>
          <p:cNvPr id="22" name="文字方塊 21">
            <a:extLst>
              <a:ext uri="{FF2B5EF4-FFF2-40B4-BE49-F238E27FC236}">
                <a16:creationId xmlns:a16="http://schemas.microsoft.com/office/drawing/2014/main" id="{A179CCBE-4A30-4179-8BE8-55B25008A144}"/>
              </a:ext>
            </a:extLst>
          </p:cNvPr>
          <p:cNvSpPr txBox="1"/>
          <p:nvPr/>
        </p:nvSpPr>
        <p:spPr>
          <a:xfrm>
            <a:off x="3442237" y="356859"/>
            <a:ext cx="2095445" cy="307777"/>
          </a:xfrm>
          <a:prstGeom prst="rect">
            <a:avLst/>
          </a:prstGeom>
          <a:noFill/>
        </p:spPr>
        <p:txBody>
          <a:bodyPr wrap="none" rtlCol="0">
            <a:spAutoFit/>
          </a:bodyPr>
          <a:lstStyle/>
          <a:p>
            <a:r>
              <a:rPr lang="en-US" altLang="zh-TW" dirty="0"/>
              <a:t>User Ratings for Movies</a:t>
            </a:r>
            <a:endParaRPr lang="zh-TW" altLang="en-US" dirty="0"/>
          </a:p>
        </p:txBody>
      </p:sp>
      <p:graphicFrame>
        <p:nvGraphicFramePr>
          <p:cNvPr id="24" name="表格 23">
            <a:extLst>
              <a:ext uri="{FF2B5EF4-FFF2-40B4-BE49-F238E27FC236}">
                <a16:creationId xmlns:a16="http://schemas.microsoft.com/office/drawing/2014/main" id="{720C3FF8-8E1A-4386-A8CC-06672316D2E4}"/>
              </a:ext>
            </a:extLst>
          </p:cNvPr>
          <p:cNvGraphicFramePr>
            <a:graphicFrameLocks noGrp="1"/>
          </p:cNvGraphicFramePr>
          <p:nvPr/>
        </p:nvGraphicFramePr>
        <p:xfrm>
          <a:off x="2258291" y="647453"/>
          <a:ext cx="3287005" cy="304800"/>
        </p:xfrm>
        <a:graphic>
          <a:graphicData uri="http://schemas.openxmlformats.org/drawingml/2006/table">
            <a:tbl>
              <a:tblPr firstRow="1" bandRow="1">
                <a:tableStyleId>{073A0DAA-6AF3-43AB-8588-CEC1D06C72B9}</a:tableStyleId>
              </a:tblPr>
              <a:tblGrid>
                <a:gridCol w="657401">
                  <a:extLst>
                    <a:ext uri="{9D8B030D-6E8A-4147-A177-3AD203B41FA5}">
                      <a16:colId xmlns:a16="http://schemas.microsoft.com/office/drawing/2014/main" val="1800203326"/>
                    </a:ext>
                  </a:extLst>
                </a:gridCol>
                <a:gridCol w="657401">
                  <a:extLst>
                    <a:ext uri="{9D8B030D-6E8A-4147-A177-3AD203B41FA5}">
                      <a16:colId xmlns:a16="http://schemas.microsoft.com/office/drawing/2014/main" val="1566314365"/>
                    </a:ext>
                  </a:extLst>
                </a:gridCol>
                <a:gridCol w="657401">
                  <a:extLst>
                    <a:ext uri="{9D8B030D-6E8A-4147-A177-3AD203B41FA5}">
                      <a16:colId xmlns:a16="http://schemas.microsoft.com/office/drawing/2014/main" val="1827004944"/>
                    </a:ext>
                  </a:extLst>
                </a:gridCol>
                <a:gridCol w="657401">
                  <a:extLst>
                    <a:ext uri="{9D8B030D-6E8A-4147-A177-3AD203B41FA5}">
                      <a16:colId xmlns:a16="http://schemas.microsoft.com/office/drawing/2014/main" val="3726257318"/>
                    </a:ext>
                  </a:extLst>
                </a:gridCol>
                <a:gridCol w="657401">
                  <a:extLst>
                    <a:ext uri="{9D8B030D-6E8A-4147-A177-3AD203B41FA5}">
                      <a16:colId xmlns:a16="http://schemas.microsoft.com/office/drawing/2014/main" val="1334912478"/>
                    </a:ext>
                  </a:extLst>
                </a:gridCol>
              </a:tblGrid>
              <a:tr h="264048">
                <a:tc>
                  <a:txBody>
                    <a:bodyPr/>
                    <a:lstStyle/>
                    <a:p>
                      <a:r>
                        <a:rPr lang="en-US" altLang="zh-TW" dirty="0"/>
                        <a:t>5</a:t>
                      </a:r>
                      <a:endParaRPr lang="zh-TW" altLang="en-US" dirty="0"/>
                    </a:p>
                  </a:txBody>
                  <a:tcPr/>
                </a:tc>
                <a:tc>
                  <a:txBody>
                    <a:bodyPr/>
                    <a:lstStyle/>
                    <a:p>
                      <a:r>
                        <a:rPr lang="en-US" altLang="zh-TW" dirty="0"/>
                        <a:t>3</a:t>
                      </a:r>
                      <a:endParaRPr lang="zh-TW" altLang="en-US" dirty="0"/>
                    </a:p>
                  </a:txBody>
                  <a:tcPr/>
                </a:tc>
                <a:tc>
                  <a:txBody>
                    <a:bodyPr/>
                    <a:lstStyle/>
                    <a:p>
                      <a:r>
                        <a:rPr lang="en-US" altLang="zh-TW" dirty="0"/>
                        <a:t>2</a:t>
                      </a:r>
                      <a:endParaRPr lang="zh-TW" altLang="en-US" dirty="0"/>
                    </a:p>
                  </a:txBody>
                  <a:tcPr/>
                </a:tc>
                <a:tc>
                  <a:txBody>
                    <a:bodyPr/>
                    <a:lstStyle/>
                    <a:p>
                      <a:r>
                        <a:rPr lang="en-US" altLang="zh-TW" dirty="0"/>
                        <a:t>1</a:t>
                      </a:r>
                      <a:endParaRPr lang="zh-TW" altLang="en-US" dirty="0"/>
                    </a:p>
                  </a:txBody>
                  <a:tcPr/>
                </a:tc>
                <a:tc>
                  <a:txBody>
                    <a:bodyPr/>
                    <a:lstStyle/>
                    <a:p>
                      <a:r>
                        <a:rPr lang="en-US" altLang="zh-TW" dirty="0"/>
                        <a:t>2</a:t>
                      </a:r>
                      <a:endParaRPr lang="zh-TW" altLang="en-US" dirty="0"/>
                    </a:p>
                  </a:txBody>
                  <a:tcPr/>
                </a:tc>
                <a:extLst>
                  <a:ext uri="{0D108BD9-81ED-4DB2-BD59-A6C34878D82A}">
                    <a16:rowId xmlns:a16="http://schemas.microsoft.com/office/drawing/2014/main" val="2380999855"/>
                  </a:ext>
                </a:extLst>
              </a:tr>
            </a:tbl>
          </a:graphicData>
        </a:graphic>
      </p:graphicFrame>
      <p:sp>
        <p:nvSpPr>
          <p:cNvPr id="23" name="文字方塊 22">
            <a:extLst>
              <a:ext uri="{FF2B5EF4-FFF2-40B4-BE49-F238E27FC236}">
                <a16:creationId xmlns:a16="http://schemas.microsoft.com/office/drawing/2014/main" id="{570B926E-AA20-4AB7-AA57-03F4EE268147}"/>
              </a:ext>
            </a:extLst>
          </p:cNvPr>
          <p:cNvSpPr txBox="1"/>
          <p:nvPr/>
        </p:nvSpPr>
        <p:spPr>
          <a:xfrm>
            <a:off x="2654328" y="897276"/>
            <a:ext cx="2371162" cy="307777"/>
          </a:xfrm>
          <a:prstGeom prst="rect">
            <a:avLst/>
          </a:prstGeom>
          <a:noFill/>
        </p:spPr>
        <p:txBody>
          <a:bodyPr wrap="none" rtlCol="0">
            <a:spAutoFit/>
          </a:bodyPr>
          <a:lstStyle/>
          <a:p>
            <a:r>
              <a:rPr lang="en-US" altLang="zh-TW" dirty="0"/>
              <a:t>CG</a:t>
            </a:r>
            <a:r>
              <a:rPr lang="zh-TW" altLang="en-US" dirty="0"/>
              <a:t> </a:t>
            </a:r>
            <a:r>
              <a:rPr lang="en-US" altLang="zh-TW" dirty="0"/>
              <a:t>=</a:t>
            </a:r>
            <a:r>
              <a:rPr lang="zh-TW" altLang="en-US" dirty="0"/>
              <a:t> </a:t>
            </a:r>
            <a:r>
              <a:rPr lang="en-US" altLang="zh-TW" dirty="0"/>
              <a:t>5</a:t>
            </a:r>
            <a:r>
              <a:rPr lang="zh-TW" altLang="en-US" dirty="0"/>
              <a:t> </a:t>
            </a:r>
            <a:r>
              <a:rPr lang="en-US" altLang="zh-TW" dirty="0"/>
              <a:t>+</a:t>
            </a:r>
            <a:r>
              <a:rPr lang="zh-TW" altLang="en-US" dirty="0"/>
              <a:t> </a:t>
            </a:r>
            <a:r>
              <a:rPr lang="en-US" altLang="zh-TW" dirty="0"/>
              <a:t>3</a:t>
            </a:r>
            <a:r>
              <a:rPr lang="zh-TW" altLang="en-US" dirty="0"/>
              <a:t> </a:t>
            </a:r>
            <a:r>
              <a:rPr lang="en-US" altLang="zh-TW" dirty="0"/>
              <a:t>+</a:t>
            </a:r>
            <a:r>
              <a:rPr lang="zh-TW" altLang="en-US" dirty="0"/>
              <a:t> </a:t>
            </a:r>
            <a:r>
              <a:rPr lang="en-US" altLang="zh-TW" dirty="0"/>
              <a:t>2</a:t>
            </a:r>
            <a:r>
              <a:rPr lang="zh-TW" altLang="en-US" dirty="0"/>
              <a:t> </a:t>
            </a:r>
            <a:r>
              <a:rPr lang="en-US" altLang="zh-TW" dirty="0"/>
              <a:t>+</a:t>
            </a:r>
            <a:r>
              <a:rPr lang="zh-TW" altLang="en-US" dirty="0"/>
              <a:t> </a:t>
            </a:r>
            <a:r>
              <a:rPr lang="en-US" altLang="zh-TW" dirty="0"/>
              <a:t>1</a:t>
            </a:r>
            <a:r>
              <a:rPr lang="zh-TW" altLang="en-US" dirty="0"/>
              <a:t> </a:t>
            </a:r>
            <a:r>
              <a:rPr lang="en-US" altLang="zh-TW" dirty="0"/>
              <a:t>+</a:t>
            </a:r>
            <a:r>
              <a:rPr lang="zh-TW" altLang="en-US" dirty="0"/>
              <a:t> </a:t>
            </a:r>
            <a:r>
              <a:rPr lang="en-US" altLang="zh-TW" dirty="0"/>
              <a:t>2</a:t>
            </a:r>
            <a:r>
              <a:rPr lang="zh-TW" altLang="en-US" dirty="0"/>
              <a:t> </a:t>
            </a:r>
            <a:r>
              <a:rPr lang="en-US" altLang="zh-TW" dirty="0"/>
              <a:t>=</a:t>
            </a:r>
            <a:r>
              <a:rPr lang="zh-TW" altLang="en-US" dirty="0"/>
              <a:t> </a:t>
            </a:r>
            <a:r>
              <a:rPr lang="en-US" altLang="zh-TW" dirty="0"/>
              <a:t>13</a:t>
            </a:r>
            <a:endParaRPr lang="zh-TW" altLang="en-US" dirty="0"/>
          </a:p>
        </p:txBody>
      </p:sp>
      <p:pic>
        <p:nvPicPr>
          <p:cNvPr id="25" name="圖片 24">
            <a:extLst>
              <a:ext uri="{FF2B5EF4-FFF2-40B4-BE49-F238E27FC236}">
                <a16:creationId xmlns:a16="http://schemas.microsoft.com/office/drawing/2014/main" id="{0BD0D7F6-421D-408F-B5F4-300EBFB77B09}"/>
              </a:ext>
            </a:extLst>
          </p:cNvPr>
          <p:cNvPicPr>
            <a:picLocks noChangeAspect="1"/>
          </p:cNvPicPr>
          <p:nvPr/>
        </p:nvPicPr>
        <p:blipFill>
          <a:blip r:embed="rId6"/>
          <a:stretch>
            <a:fillRect/>
          </a:stretch>
        </p:blipFill>
        <p:spPr>
          <a:xfrm>
            <a:off x="5467164" y="1602070"/>
            <a:ext cx="1436072" cy="511868"/>
          </a:xfrm>
          <a:prstGeom prst="rect">
            <a:avLst/>
          </a:prstGeom>
          <a:ln w="28575">
            <a:solidFill>
              <a:srgbClr val="FF0000"/>
            </a:solidFill>
          </a:ln>
        </p:spPr>
      </p:pic>
      <p:pic>
        <p:nvPicPr>
          <p:cNvPr id="26" name="圖片 25">
            <a:extLst>
              <a:ext uri="{FF2B5EF4-FFF2-40B4-BE49-F238E27FC236}">
                <a16:creationId xmlns:a16="http://schemas.microsoft.com/office/drawing/2014/main" id="{B303CBF0-FE4E-43F2-8663-21F2AA8C784A}"/>
              </a:ext>
            </a:extLst>
          </p:cNvPr>
          <p:cNvPicPr>
            <a:picLocks noChangeAspect="1"/>
          </p:cNvPicPr>
          <p:nvPr/>
        </p:nvPicPr>
        <p:blipFill>
          <a:blip r:embed="rId7"/>
          <a:stretch>
            <a:fillRect/>
          </a:stretch>
        </p:blipFill>
        <p:spPr>
          <a:xfrm>
            <a:off x="5320495" y="2173954"/>
            <a:ext cx="3777700" cy="509008"/>
          </a:xfrm>
          <a:prstGeom prst="rect">
            <a:avLst/>
          </a:prstGeom>
        </p:spPr>
      </p:pic>
      <p:pic>
        <p:nvPicPr>
          <p:cNvPr id="27" name="圖片 26">
            <a:extLst>
              <a:ext uri="{FF2B5EF4-FFF2-40B4-BE49-F238E27FC236}">
                <a16:creationId xmlns:a16="http://schemas.microsoft.com/office/drawing/2014/main" id="{0FB78195-D41A-4A91-A76B-7AA0A4AFEE22}"/>
              </a:ext>
            </a:extLst>
          </p:cNvPr>
          <p:cNvPicPr>
            <a:picLocks noChangeAspect="1"/>
          </p:cNvPicPr>
          <p:nvPr/>
        </p:nvPicPr>
        <p:blipFill>
          <a:blip r:embed="rId8"/>
          <a:stretch>
            <a:fillRect/>
          </a:stretch>
        </p:blipFill>
        <p:spPr>
          <a:xfrm>
            <a:off x="4423735" y="2716815"/>
            <a:ext cx="1303945" cy="455595"/>
          </a:xfrm>
          <a:prstGeom prst="rect">
            <a:avLst/>
          </a:prstGeom>
          <a:ln w="28575">
            <a:solidFill>
              <a:srgbClr val="FF0000"/>
            </a:solidFill>
          </a:ln>
        </p:spPr>
      </p:pic>
      <p:sp>
        <p:nvSpPr>
          <p:cNvPr id="28" name="矩形 27">
            <a:extLst>
              <a:ext uri="{FF2B5EF4-FFF2-40B4-BE49-F238E27FC236}">
                <a16:creationId xmlns:a16="http://schemas.microsoft.com/office/drawing/2014/main" id="{4B084B90-0BB7-4918-AFA8-64111BA044D0}"/>
              </a:ext>
            </a:extLst>
          </p:cNvPr>
          <p:cNvSpPr/>
          <p:nvPr/>
        </p:nvSpPr>
        <p:spPr>
          <a:xfrm>
            <a:off x="45805" y="3248920"/>
            <a:ext cx="1449620" cy="4086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30" name="表格 29">
            <a:extLst>
              <a:ext uri="{FF2B5EF4-FFF2-40B4-BE49-F238E27FC236}">
                <a16:creationId xmlns:a16="http://schemas.microsoft.com/office/drawing/2014/main" id="{D1A7FF89-1A4B-4CA4-9EDC-0AE6044AC1C9}"/>
              </a:ext>
            </a:extLst>
          </p:cNvPr>
          <p:cNvGraphicFramePr>
            <a:graphicFrameLocks noGrp="1"/>
          </p:cNvGraphicFramePr>
          <p:nvPr/>
        </p:nvGraphicFramePr>
        <p:xfrm>
          <a:off x="5863238" y="2802001"/>
          <a:ext cx="3234952" cy="304800"/>
        </p:xfrm>
        <a:graphic>
          <a:graphicData uri="http://schemas.openxmlformats.org/drawingml/2006/table">
            <a:tbl>
              <a:tblPr firstRow="1" bandRow="1">
                <a:tableStyleId>{073A0DAA-6AF3-43AB-8588-CEC1D06C72B9}</a:tableStyleId>
              </a:tblPr>
              <a:tblGrid>
                <a:gridCol w="462136">
                  <a:extLst>
                    <a:ext uri="{9D8B030D-6E8A-4147-A177-3AD203B41FA5}">
                      <a16:colId xmlns:a16="http://schemas.microsoft.com/office/drawing/2014/main" val="1800203326"/>
                    </a:ext>
                  </a:extLst>
                </a:gridCol>
                <a:gridCol w="462136">
                  <a:extLst>
                    <a:ext uri="{9D8B030D-6E8A-4147-A177-3AD203B41FA5}">
                      <a16:colId xmlns:a16="http://schemas.microsoft.com/office/drawing/2014/main" val="133509655"/>
                    </a:ext>
                  </a:extLst>
                </a:gridCol>
                <a:gridCol w="462136">
                  <a:extLst>
                    <a:ext uri="{9D8B030D-6E8A-4147-A177-3AD203B41FA5}">
                      <a16:colId xmlns:a16="http://schemas.microsoft.com/office/drawing/2014/main" val="713745914"/>
                    </a:ext>
                  </a:extLst>
                </a:gridCol>
                <a:gridCol w="462136">
                  <a:extLst>
                    <a:ext uri="{9D8B030D-6E8A-4147-A177-3AD203B41FA5}">
                      <a16:colId xmlns:a16="http://schemas.microsoft.com/office/drawing/2014/main" val="1566314365"/>
                    </a:ext>
                  </a:extLst>
                </a:gridCol>
                <a:gridCol w="462136">
                  <a:extLst>
                    <a:ext uri="{9D8B030D-6E8A-4147-A177-3AD203B41FA5}">
                      <a16:colId xmlns:a16="http://schemas.microsoft.com/office/drawing/2014/main" val="1827004944"/>
                    </a:ext>
                  </a:extLst>
                </a:gridCol>
                <a:gridCol w="462136">
                  <a:extLst>
                    <a:ext uri="{9D8B030D-6E8A-4147-A177-3AD203B41FA5}">
                      <a16:colId xmlns:a16="http://schemas.microsoft.com/office/drawing/2014/main" val="3726257318"/>
                    </a:ext>
                  </a:extLst>
                </a:gridCol>
                <a:gridCol w="462136">
                  <a:extLst>
                    <a:ext uri="{9D8B030D-6E8A-4147-A177-3AD203B41FA5}">
                      <a16:colId xmlns:a16="http://schemas.microsoft.com/office/drawing/2014/main" val="1334912478"/>
                    </a:ext>
                  </a:extLst>
                </a:gridCol>
              </a:tblGrid>
              <a:tr h="248832">
                <a:tc>
                  <a:txBody>
                    <a:bodyPr/>
                    <a:lstStyle/>
                    <a:p>
                      <a:r>
                        <a:rPr lang="en-US" altLang="zh-TW" dirty="0"/>
                        <a:t>5</a:t>
                      </a:r>
                      <a:endParaRPr lang="zh-TW" altLang="en-US" dirty="0"/>
                    </a:p>
                  </a:txBody>
                  <a:tcPr/>
                </a:tc>
                <a:tc>
                  <a:txBody>
                    <a:bodyPr/>
                    <a:lstStyle/>
                    <a:p>
                      <a:r>
                        <a:rPr lang="en-US" altLang="zh-TW" dirty="0"/>
                        <a:t>3</a:t>
                      </a:r>
                      <a:endParaRPr lang="zh-TW" altLang="en-US" dirty="0"/>
                    </a:p>
                  </a:txBody>
                  <a:tcPr/>
                </a:tc>
                <a:tc>
                  <a:txBody>
                    <a:bodyPr/>
                    <a:lstStyle/>
                    <a:p>
                      <a:r>
                        <a:rPr lang="en-US" altLang="zh-TW" dirty="0"/>
                        <a:t>2</a:t>
                      </a:r>
                      <a:endParaRPr lang="zh-TW" altLang="en-US" dirty="0"/>
                    </a:p>
                  </a:txBody>
                  <a:tcPr/>
                </a:tc>
                <a:tc>
                  <a:txBody>
                    <a:bodyPr/>
                    <a:lstStyle/>
                    <a:p>
                      <a:r>
                        <a:rPr lang="en-US" altLang="zh-TW" dirty="0"/>
                        <a:t>1</a:t>
                      </a:r>
                      <a:endParaRPr lang="zh-TW" altLang="en-US" dirty="0"/>
                    </a:p>
                  </a:txBody>
                  <a:tcPr/>
                </a:tc>
                <a:tc>
                  <a:txBody>
                    <a:bodyPr/>
                    <a:lstStyle/>
                    <a:p>
                      <a:r>
                        <a:rPr lang="en-US" altLang="zh-TW" dirty="0"/>
                        <a:t>2</a:t>
                      </a:r>
                      <a:endParaRPr lang="zh-TW" altLang="en-US" dirty="0"/>
                    </a:p>
                  </a:txBody>
                  <a:tcPr/>
                </a:tc>
                <a:tc>
                  <a:txBody>
                    <a:bodyPr/>
                    <a:lstStyle/>
                    <a:p>
                      <a:r>
                        <a:rPr lang="en-US" altLang="zh-TW" dirty="0"/>
                        <a:t>4</a:t>
                      </a:r>
                      <a:endParaRPr lang="zh-TW" altLang="en-US" dirty="0"/>
                    </a:p>
                  </a:txBody>
                  <a:tcPr/>
                </a:tc>
                <a:tc>
                  <a:txBody>
                    <a:bodyPr/>
                    <a:lstStyle/>
                    <a:p>
                      <a:r>
                        <a:rPr lang="en-US" altLang="zh-TW" dirty="0"/>
                        <a:t>0</a:t>
                      </a:r>
                      <a:endParaRPr lang="zh-TW" altLang="en-US" dirty="0"/>
                    </a:p>
                  </a:txBody>
                  <a:tcPr/>
                </a:tc>
                <a:extLst>
                  <a:ext uri="{0D108BD9-81ED-4DB2-BD59-A6C34878D82A}">
                    <a16:rowId xmlns:a16="http://schemas.microsoft.com/office/drawing/2014/main" val="2380999855"/>
                  </a:ext>
                </a:extLst>
              </a:tr>
            </a:tbl>
          </a:graphicData>
        </a:graphic>
      </p:graphicFrame>
      <p:sp>
        <p:nvSpPr>
          <p:cNvPr id="29" name="文字方塊 28">
            <a:extLst>
              <a:ext uri="{FF2B5EF4-FFF2-40B4-BE49-F238E27FC236}">
                <a16:creationId xmlns:a16="http://schemas.microsoft.com/office/drawing/2014/main" id="{2E3CB644-10A2-4B40-951A-2F7A3D12C6A8}"/>
              </a:ext>
            </a:extLst>
          </p:cNvPr>
          <p:cNvSpPr txBox="1"/>
          <p:nvPr/>
        </p:nvSpPr>
        <p:spPr>
          <a:xfrm>
            <a:off x="5320495" y="3256651"/>
            <a:ext cx="603050" cy="307777"/>
          </a:xfrm>
          <a:prstGeom prst="rect">
            <a:avLst/>
          </a:prstGeom>
          <a:noFill/>
        </p:spPr>
        <p:txBody>
          <a:bodyPr wrap="none" rtlCol="0">
            <a:spAutoFit/>
          </a:bodyPr>
          <a:lstStyle/>
          <a:p>
            <a:r>
              <a:rPr lang="en-US" altLang="zh-TW" dirty="0"/>
              <a:t>Rank</a:t>
            </a:r>
            <a:endParaRPr lang="zh-TW" altLang="en-US" dirty="0"/>
          </a:p>
        </p:txBody>
      </p:sp>
      <p:graphicFrame>
        <p:nvGraphicFramePr>
          <p:cNvPr id="32" name="表格 31">
            <a:extLst>
              <a:ext uri="{FF2B5EF4-FFF2-40B4-BE49-F238E27FC236}">
                <a16:creationId xmlns:a16="http://schemas.microsoft.com/office/drawing/2014/main" id="{442B9BD2-90DC-411B-AED1-9235B9B0243F}"/>
              </a:ext>
            </a:extLst>
          </p:cNvPr>
          <p:cNvGraphicFramePr>
            <a:graphicFrameLocks noGrp="1"/>
          </p:cNvGraphicFramePr>
          <p:nvPr>
            <p:extLst>
              <p:ext uri="{D42A27DB-BD31-4B8C-83A1-F6EECF244321}">
                <p14:modId xmlns:p14="http://schemas.microsoft.com/office/powerpoint/2010/main" val="839179179"/>
              </p:ext>
            </p:extLst>
          </p:nvPr>
        </p:nvGraphicFramePr>
        <p:xfrm>
          <a:off x="5844828" y="3263411"/>
          <a:ext cx="3234952" cy="304800"/>
        </p:xfrm>
        <a:graphic>
          <a:graphicData uri="http://schemas.openxmlformats.org/drawingml/2006/table">
            <a:tbl>
              <a:tblPr firstRow="1" bandRow="1">
                <a:tableStyleId>{073A0DAA-6AF3-43AB-8588-CEC1D06C72B9}</a:tableStyleId>
              </a:tblPr>
              <a:tblGrid>
                <a:gridCol w="462136">
                  <a:extLst>
                    <a:ext uri="{9D8B030D-6E8A-4147-A177-3AD203B41FA5}">
                      <a16:colId xmlns:a16="http://schemas.microsoft.com/office/drawing/2014/main" val="1800203326"/>
                    </a:ext>
                  </a:extLst>
                </a:gridCol>
                <a:gridCol w="462136">
                  <a:extLst>
                    <a:ext uri="{9D8B030D-6E8A-4147-A177-3AD203B41FA5}">
                      <a16:colId xmlns:a16="http://schemas.microsoft.com/office/drawing/2014/main" val="133509655"/>
                    </a:ext>
                  </a:extLst>
                </a:gridCol>
                <a:gridCol w="462136">
                  <a:extLst>
                    <a:ext uri="{9D8B030D-6E8A-4147-A177-3AD203B41FA5}">
                      <a16:colId xmlns:a16="http://schemas.microsoft.com/office/drawing/2014/main" val="713745914"/>
                    </a:ext>
                  </a:extLst>
                </a:gridCol>
                <a:gridCol w="462136">
                  <a:extLst>
                    <a:ext uri="{9D8B030D-6E8A-4147-A177-3AD203B41FA5}">
                      <a16:colId xmlns:a16="http://schemas.microsoft.com/office/drawing/2014/main" val="1566314365"/>
                    </a:ext>
                  </a:extLst>
                </a:gridCol>
                <a:gridCol w="462136">
                  <a:extLst>
                    <a:ext uri="{9D8B030D-6E8A-4147-A177-3AD203B41FA5}">
                      <a16:colId xmlns:a16="http://schemas.microsoft.com/office/drawing/2014/main" val="1827004944"/>
                    </a:ext>
                  </a:extLst>
                </a:gridCol>
                <a:gridCol w="462136">
                  <a:extLst>
                    <a:ext uri="{9D8B030D-6E8A-4147-A177-3AD203B41FA5}">
                      <a16:colId xmlns:a16="http://schemas.microsoft.com/office/drawing/2014/main" val="3726257318"/>
                    </a:ext>
                  </a:extLst>
                </a:gridCol>
                <a:gridCol w="462136">
                  <a:extLst>
                    <a:ext uri="{9D8B030D-6E8A-4147-A177-3AD203B41FA5}">
                      <a16:colId xmlns:a16="http://schemas.microsoft.com/office/drawing/2014/main" val="1334912478"/>
                    </a:ext>
                  </a:extLst>
                </a:gridCol>
              </a:tblGrid>
              <a:tr h="248832">
                <a:tc>
                  <a:txBody>
                    <a:bodyPr/>
                    <a:lstStyle/>
                    <a:p>
                      <a:r>
                        <a:rPr lang="en-US" altLang="zh-TW" dirty="0"/>
                        <a:t>5</a:t>
                      </a:r>
                      <a:endParaRPr lang="zh-TW" altLang="en-US" dirty="0"/>
                    </a:p>
                  </a:txBody>
                  <a:tcPr/>
                </a:tc>
                <a:tc>
                  <a:txBody>
                    <a:bodyPr/>
                    <a:lstStyle/>
                    <a:p>
                      <a:r>
                        <a:rPr lang="en-US" altLang="zh-TW" dirty="0"/>
                        <a:t>4</a:t>
                      </a:r>
                      <a:endParaRPr lang="zh-TW" altLang="en-US" dirty="0"/>
                    </a:p>
                  </a:txBody>
                  <a:tcPr/>
                </a:tc>
                <a:tc>
                  <a:txBody>
                    <a:bodyPr/>
                    <a:lstStyle/>
                    <a:p>
                      <a:r>
                        <a:rPr lang="en-US" altLang="zh-TW" dirty="0"/>
                        <a:t>3</a:t>
                      </a:r>
                      <a:endParaRPr lang="zh-TW" altLang="en-US" dirty="0"/>
                    </a:p>
                  </a:txBody>
                  <a:tcPr/>
                </a:tc>
                <a:tc>
                  <a:txBody>
                    <a:bodyPr/>
                    <a:lstStyle/>
                    <a:p>
                      <a:r>
                        <a:rPr lang="en-US" altLang="zh-TW" dirty="0"/>
                        <a:t>2</a:t>
                      </a:r>
                      <a:endParaRPr lang="zh-TW" altLang="en-US" dirty="0"/>
                    </a:p>
                  </a:txBody>
                  <a:tcPr/>
                </a:tc>
                <a:tc>
                  <a:txBody>
                    <a:bodyPr/>
                    <a:lstStyle/>
                    <a:p>
                      <a:r>
                        <a:rPr lang="en-US" altLang="zh-TW" dirty="0"/>
                        <a:t>2</a:t>
                      </a:r>
                      <a:endParaRPr lang="zh-TW" altLang="en-US" dirty="0"/>
                    </a:p>
                  </a:txBody>
                  <a:tcPr/>
                </a:tc>
                <a:tc>
                  <a:txBody>
                    <a:bodyPr/>
                    <a:lstStyle/>
                    <a:p>
                      <a:r>
                        <a:rPr lang="en-US" altLang="zh-TW" dirty="0"/>
                        <a:t>1</a:t>
                      </a:r>
                      <a:endParaRPr lang="zh-TW" altLang="en-US" dirty="0"/>
                    </a:p>
                  </a:txBody>
                  <a:tcPr/>
                </a:tc>
                <a:tc>
                  <a:txBody>
                    <a:bodyPr/>
                    <a:lstStyle/>
                    <a:p>
                      <a:r>
                        <a:rPr lang="en-US" altLang="zh-TW" dirty="0"/>
                        <a:t>0</a:t>
                      </a:r>
                      <a:endParaRPr lang="zh-TW" altLang="en-US" dirty="0"/>
                    </a:p>
                  </a:txBody>
                  <a:tcPr/>
                </a:tc>
                <a:extLst>
                  <a:ext uri="{0D108BD9-81ED-4DB2-BD59-A6C34878D82A}">
                    <a16:rowId xmlns:a16="http://schemas.microsoft.com/office/drawing/2014/main" val="2380999855"/>
                  </a:ext>
                </a:extLst>
              </a:tr>
            </a:tbl>
          </a:graphicData>
        </a:graphic>
      </p:graphicFrame>
      <p:pic>
        <p:nvPicPr>
          <p:cNvPr id="31" name="圖片 30">
            <a:extLst>
              <a:ext uri="{FF2B5EF4-FFF2-40B4-BE49-F238E27FC236}">
                <a16:creationId xmlns:a16="http://schemas.microsoft.com/office/drawing/2014/main" id="{491B142C-F47F-49B0-AE62-25434F1D5998}"/>
              </a:ext>
            </a:extLst>
          </p:cNvPr>
          <p:cNvPicPr>
            <a:picLocks noChangeAspect="1"/>
          </p:cNvPicPr>
          <p:nvPr/>
        </p:nvPicPr>
        <p:blipFill>
          <a:blip r:embed="rId9"/>
          <a:stretch>
            <a:fillRect/>
          </a:stretch>
        </p:blipFill>
        <p:spPr>
          <a:xfrm>
            <a:off x="4754572" y="3553539"/>
            <a:ext cx="4325208" cy="503426"/>
          </a:xfrm>
          <a:prstGeom prst="rect">
            <a:avLst/>
          </a:prstGeom>
        </p:spPr>
      </p:pic>
      <p:sp>
        <p:nvSpPr>
          <p:cNvPr id="33" name="文字方塊 32">
            <a:extLst>
              <a:ext uri="{FF2B5EF4-FFF2-40B4-BE49-F238E27FC236}">
                <a16:creationId xmlns:a16="http://schemas.microsoft.com/office/drawing/2014/main" id="{830BA643-703B-441E-B7B0-27D48C17F216}"/>
              </a:ext>
            </a:extLst>
          </p:cNvPr>
          <p:cNvSpPr txBox="1"/>
          <p:nvPr/>
        </p:nvSpPr>
        <p:spPr>
          <a:xfrm>
            <a:off x="7528375" y="3995126"/>
            <a:ext cx="1624163" cy="246221"/>
          </a:xfrm>
          <a:prstGeom prst="rect">
            <a:avLst/>
          </a:prstGeom>
          <a:noFill/>
        </p:spPr>
        <p:txBody>
          <a:bodyPr wrap="none" rtlCol="0">
            <a:spAutoFit/>
          </a:bodyPr>
          <a:lstStyle/>
          <a:p>
            <a:r>
              <a:rPr lang="en-US" altLang="zh-TW" sz="1000" dirty="0"/>
              <a:t>Only 5 are recommended</a:t>
            </a:r>
            <a:endParaRPr lang="zh-TW" altLang="en-US" sz="1000" dirty="0"/>
          </a:p>
        </p:txBody>
      </p:sp>
      <p:pic>
        <p:nvPicPr>
          <p:cNvPr id="34" name="圖片 33">
            <a:extLst>
              <a:ext uri="{FF2B5EF4-FFF2-40B4-BE49-F238E27FC236}">
                <a16:creationId xmlns:a16="http://schemas.microsoft.com/office/drawing/2014/main" id="{E9648D9A-B6E1-4D90-BC0A-783A06C0850B}"/>
              </a:ext>
            </a:extLst>
          </p:cNvPr>
          <p:cNvPicPr>
            <a:picLocks noChangeAspect="1"/>
          </p:cNvPicPr>
          <p:nvPr/>
        </p:nvPicPr>
        <p:blipFill>
          <a:blip r:embed="rId10"/>
          <a:stretch>
            <a:fillRect/>
          </a:stretch>
        </p:blipFill>
        <p:spPr>
          <a:xfrm>
            <a:off x="5107841" y="4326978"/>
            <a:ext cx="2331966" cy="490517"/>
          </a:xfrm>
          <a:prstGeom prst="rect">
            <a:avLst/>
          </a:prstGeom>
        </p:spPr>
      </p:pic>
      <p:sp>
        <p:nvSpPr>
          <p:cNvPr id="35" name="矩形 34">
            <a:extLst>
              <a:ext uri="{FF2B5EF4-FFF2-40B4-BE49-F238E27FC236}">
                <a16:creationId xmlns:a16="http://schemas.microsoft.com/office/drawing/2014/main" id="{39AC5CA8-EB15-413D-AB0E-EBA102AFD529}"/>
              </a:ext>
            </a:extLst>
          </p:cNvPr>
          <p:cNvSpPr/>
          <p:nvPr/>
        </p:nvSpPr>
        <p:spPr>
          <a:xfrm>
            <a:off x="5107841" y="4767360"/>
            <a:ext cx="457176" cy="307777"/>
          </a:xfrm>
          <a:prstGeom prst="rect">
            <a:avLst/>
          </a:prstGeom>
        </p:spPr>
        <p:txBody>
          <a:bodyPr wrap="none">
            <a:spAutoFit/>
          </a:bodyPr>
          <a:lstStyle/>
          <a:p>
            <a:r>
              <a:rPr lang="en-US" altLang="zh-CN" dirty="0">
                <a:solidFill>
                  <a:srgbClr val="4D4D4D"/>
                </a:solidFill>
                <a:latin typeface="-apple-system"/>
              </a:rPr>
              <a:t>0~1</a:t>
            </a:r>
            <a:endParaRPr lang="zh-TW" altLang="en-US" dirty="0"/>
          </a:p>
        </p:txBody>
      </p:sp>
    </p:spTree>
    <p:extLst>
      <p:ext uri="{BB962C8B-B14F-4D97-AF65-F5344CB8AC3E}">
        <p14:creationId xmlns:p14="http://schemas.microsoft.com/office/powerpoint/2010/main" val="3373349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382404-C404-474A-B036-45C247F0FC25}"/>
              </a:ext>
            </a:extLst>
          </p:cNvPr>
          <p:cNvSpPr>
            <a:spLocks noGrp="1"/>
          </p:cNvSpPr>
          <p:nvPr>
            <p:ph type="title"/>
          </p:nvPr>
        </p:nvSpPr>
        <p:spPr/>
        <p:txBody>
          <a:bodyPr>
            <a:normAutofit fontScale="90000"/>
          </a:bodyPr>
          <a:lstStyle/>
          <a:p>
            <a:r>
              <a:rPr lang="en-US" altLang="zh-TW" dirty="0">
                <a:solidFill>
                  <a:schemeClr val="bg2">
                    <a:lumMod val="75000"/>
                  </a:schemeClr>
                </a:solidFill>
              </a:rPr>
              <a:t>Introduction</a:t>
            </a:r>
            <a:br>
              <a:rPr lang="en-US" altLang="zh-TW" dirty="0">
                <a:solidFill>
                  <a:srgbClr val="FF0000"/>
                </a:solidFill>
              </a:rPr>
            </a:br>
            <a:endParaRPr lang="zh-TW" altLang="en-US" dirty="0"/>
          </a:p>
        </p:txBody>
      </p:sp>
      <p:sp>
        <p:nvSpPr>
          <p:cNvPr id="3" name="文字版面配置區 2">
            <a:extLst>
              <a:ext uri="{FF2B5EF4-FFF2-40B4-BE49-F238E27FC236}">
                <a16:creationId xmlns:a16="http://schemas.microsoft.com/office/drawing/2014/main" id="{4CC7A74E-8227-4E59-B5F9-85B2357FDA83}"/>
              </a:ext>
            </a:extLst>
          </p:cNvPr>
          <p:cNvSpPr>
            <a:spLocks noGrp="1"/>
          </p:cNvSpPr>
          <p:nvPr>
            <p:ph type="body" idx="1"/>
          </p:nvPr>
        </p:nvSpPr>
        <p:spPr>
          <a:xfrm>
            <a:off x="311700" y="1266324"/>
            <a:ext cx="8520600" cy="3529793"/>
          </a:xfrm>
        </p:spPr>
        <p:txBody>
          <a:bodyPr>
            <a:normAutofit/>
          </a:bodyPr>
          <a:lstStyle/>
          <a:p>
            <a:pPr>
              <a:buFont typeface="Wingdings" panose="05000000000000000000" pitchFamily="2" charset="2"/>
              <a:buChar char="Ø"/>
            </a:pPr>
            <a:r>
              <a:rPr lang="en-US" altLang="ja-JP" dirty="0"/>
              <a:t>Recommendation system</a:t>
            </a:r>
          </a:p>
          <a:p>
            <a:pPr lvl="1"/>
            <a:r>
              <a:rPr lang="en-US" altLang="ja-JP" dirty="0">
                <a:sym typeface="Barlow Semi Condensed Medium"/>
              </a:rPr>
              <a:t>Goal : Find useful information</a:t>
            </a:r>
            <a:r>
              <a:rPr lang="zh-TW" altLang="en-US" dirty="0">
                <a:sym typeface="Barlow Semi Condensed Medium"/>
              </a:rPr>
              <a:t> </a:t>
            </a:r>
            <a:r>
              <a:rPr lang="en-US" altLang="zh-TW" dirty="0">
                <a:sym typeface="Barlow Semi Condensed Medium"/>
              </a:rPr>
              <a:t>in a </a:t>
            </a:r>
            <a:r>
              <a:rPr lang="en-US" altLang="zh-TW" dirty="0">
                <a:solidFill>
                  <a:srgbClr val="FF0000"/>
                </a:solidFill>
                <a:sym typeface="Barlow Semi Condensed Medium"/>
              </a:rPr>
              <a:t>personalized</a:t>
            </a:r>
            <a:r>
              <a:rPr lang="en-US" altLang="zh-TW" dirty="0">
                <a:sym typeface="Barlow Semi Condensed Medium"/>
              </a:rPr>
              <a:t> way</a:t>
            </a:r>
            <a:endParaRPr lang="en-US" altLang="ja-JP" dirty="0">
              <a:sym typeface="Barlow Semi Condensed Medium"/>
            </a:endParaRPr>
          </a:p>
          <a:p>
            <a:r>
              <a:rPr lang="en-US" altLang="zh-TW" dirty="0"/>
              <a:t>E.g.</a:t>
            </a:r>
          </a:p>
          <a:p>
            <a:endParaRPr lang="en-US" altLang="zh-TW" dirty="0"/>
          </a:p>
          <a:p>
            <a:pPr>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pPr>
              <a:buFont typeface="Wingdings" panose="05000000000000000000" pitchFamily="2" charset="2"/>
              <a:buChar char="Ø"/>
            </a:pPr>
            <a:endParaRPr lang="en-US" altLang="zh-TW" dirty="0"/>
          </a:p>
          <a:p>
            <a:pPr>
              <a:buFont typeface="Wingdings" panose="05000000000000000000" pitchFamily="2" charset="2"/>
              <a:buChar char="Ø"/>
            </a:pPr>
            <a:r>
              <a:rPr lang="en-US" altLang="zh-TW" dirty="0"/>
              <a:t>Weakness</a:t>
            </a:r>
          </a:p>
          <a:p>
            <a:pPr lvl="1"/>
            <a:r>
              <a:rPr lang="en-US" altLang="zh-TW" dirty="0"/>
              <a:t>Each item is independent of each other</a:t>
            </a:r>
          </a:p>
        </p:txBody>
      </p:sp>
      <p:sp>
        <p:nvSpPr>
          <p:cNvPr id="4" name="投影片編號版面配置區 3">
            <a:extLst>
              <a:ext uri="{FF2B5EF4-FFF2-40B4-BE49-F238E27FC236}">
                <a16:creationId xmlns:a16="http://schemas.microsoft.com/office/drawing/2014/main" id="{0084EABD-7188-49E8-81AC-B84BEF45D0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3</a:t>
            </a:fld>
            <a:endParaRPr lang="zh-TW" altLang="en-US"/>
          </a:p>
        </p:txBody>
      </p:sp>
      <p:pic>
        <p:nvPicPr>
          <p:cNvPr id="6" name="圖片 5">
            <a:extLst>
              <a:ext uri="{FF2B5EF4-FFF2-40B4-BE49-F238E27FC236}">
                <a16:creationId xmlns:a16="http://schemas.microsoft.com/office/drawing/2014/main" id="{6903D92C-A641-436F-B588-4DF1BE9A0662}"/>
              </a:ext>
            </a:extLst>
          </p:cNvPr>
          <p:cNvPicPr>
            <a:picLocks noChangeAspect="1"/>
          </p:cNvPicPr>
          <p:nvPr/>
        </p:nvPicPr>
        <p:blipFill>
          <a:blip r:embed="rId3"/>
          <a:stretch>
            <a:fillRect/>
          </a:stretch>
        </p:blipFill>
        <p:spPr>
          <a:xfrm>
            <a:off x="6036423" y="2178451"/>
            <a:ext cx="2583573" cy="1416396"/>
          </a:xfrm>
          <a:prstGeom prst="rect">
            <a:avLst/>
          </a:prstGeom>
        </p:spPr>
      </p:pic>
      <p:pic>
        <p:nvPicPr>
          <p:cNvPr id="7" name="圖片 6">
            <a:extLst>
              <a:ext uri="{FF2B5EF4-FFF2-40B4-BE49-F238E27FC236}">
                <a16:creationId xmlns:a16="http://schemas.microsoft.com/office/drawing/2014/main" id="{AB5EF5D7-EEE3-4D15-99D3-38D8089EFA87}"/>
              </a:ext>
            </a:extLst>
          </p:cNvPr>
          <p:cNvPicPr>
            <a:picLocks noChangeAspect="1"/>
          </p:cNvPicPr>
          <p:nvPr/>
        </p:nvPicPr>
        <p:blipFill>
          <a:blip r:embed="rId4"/>
          <a:stretch>
            <a:fillRect/>
          </a:stretch>
        </p:blipFill>
        <p:spPr>
          <a:xfrm>
            <a:off x="1531632" y="2178450"/>
            <a:ext cx="3576629" cy="1416395"/>
          </a:xfrm>
          <a:prstGeom prst="rect">
            <a:avLst/>
          </a:prstGeom>
        </p:spPr>
      </p:pic>
      <p:grpSp>
        <p:nvGrpSpPr>
          <p:cNvPr id="11" name="群組 10">
            <a:extLst>
              <a:ext uri="{FF2B5EF4-FFF2-40B4-BE49-F238E27FC236}">
                <a16:creationId xmlns:a16="http://schemas.microsoft.com/office/drawing/2014/main" id="{D21F2A38-89CE-4799-8392-D483D2A9D324}"/>
              </a:ext>
            </a:extLst>
          </p:cNvPr>
          <p:cNvGrpSpPr/>
          <p:nvPr/>
        </p:nvGrpSpPr>
        <p:grpSpPr>
          <a:xfrm>
            <a:off x="6221506" y="86683"/>
            <a:ext cx="2922494" cy="2059091"/>
            <a:chOff x="5794310" y="606133"/>
            <a:chExt cx="3349690" cy="2334351"/>
          </a:xfrm>
        </p:grpSpPr>
        <p:pic>
          <p:nvPicPr>
            <p:cNvPr id="5" name="圖片 4">
              <a:extLst>
                <a:ext uri="{FF2B5EF4-FFF2-40B4-BE49-F238E27FC236}">
                  <a16:creationId xmlns:a16="http://schemas.microsoft.com/office/drawing/2014/main" id="{37EDCA78-1984-4642-8448-821A4E53DC13}"/>
                </a:ext>
              </a:extLst>
            </p:cNvPr>
            <p:cNvPicPr>
              <a:picLocks noChangeAspect="1"/>
            </p:cNvPicPr>
            <p:nvPr/>
          </p:nvPicPr>
          <p:blipFill>
            <a:blip r:embed="rId5"/>
            <a:stretch>
              <a:fillRect/>
            </a:stretch>
          </p:blipFill>
          <p:spPr>
            <a:xfrm>
              <a:off x="5794310" y="975333"/>
              <a:ext cx="3349690" cy="1965151"/>
            </a:xfrm>
            <a:prstGeom prst="rect">
              <a:avLst/>
            </a:prstGeom>
          </p:spPr>
        </p:pic>
        <p:sp>
          <p:nvSpPr>
            <p:cNvPr id="8" name="箭號: 圓形 7">
              <a:extLst>
                <a:ext uri="{FF2B5EF4-FFF2-40B4-BE49-F238E27FC236}">
                  <a16:creationId xmlns:a16="http://schemas.microsoft.com/office/drawing/2014/main" id="{F322A58E-DC0D-4BCB-97D7-90EEA5E46243}"/>
                </a:ext>
              </a:extLst>
            </p:cNvPr>
            <p:cNvSpPr/>
            <p:nvPr/>
          </p:nvSpPr>
          <p:spPr>
            <a:xfrm>
              <a:off x="6781800" y="622117"/>
              <a:ext cx="561975" cy="64420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9" name="箭號: 圓形 8">
              <a:extLst>
                <a:ext uri="{FF2B5EF4-FFF2-40B4-BE49-F238E27FC236}">
                  <a16:creationId xmlns:a16="http://schemas.microsoft.com/office/drawing/2014/main" id="{8ACD18E1-3A03-46A1-81F9-4A8A3EC4C2D8}"/>
                </a:ext>
              </a:extLst>
            </p:cNvPr>
            <p:cNvSpPr/>
            <p:nvPr/>
          </p:nvSpPr>
          <p:spPr>
            <a:xfrm>
              <a:off x="7469155" y="622117"/>
              <a:ext cx="561975" cy="64420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0" name="箭號: 圓形 9">
              <a:extLst>
                <a:ext uri="{FF2B5EF4-FFF2-40B4-BE49-F238E27FC236}">
                  <a16:creationId xmlns:a16="http://schemas.microsoft.com/office/drawing/2014/main" id="{51841FBF-CAD2-4FB3-BA22-19FCD77F48E2}"/>
                </a:ext>
              </a:extLst>
            </p:cNvPr>
            <p:cNvSpPr/>
            <p:nvPr/>
          </p:nvSpPr>
          <p:spPr>
            <a:xfrm>
              <a:off x="8150970" y="606133"/>
              <a:ext cx="561975" cy="64420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spTree>
    <p:extLst>
      <p:ext uri="{BB962C8B-B14F-4D97-AF65-F5344CB8AC3E}">
        <p14:creationId xmlns:p14="http://schemas.microsoft.com/office/powerpoint/2010/main" val="20621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382404-C404-474A-B036-45C247F0FC25}"/>
              </a:ext>
            </a:extLst>
          </p:cNvPr>
          <p:cNvSpPr>
            <a:spLocks noGrp="1"/>
          </p:cNvSpPr>
          <p:nvPr>
            <p:ph type="title"/>
          </p:nvPr>
        </p:nvSpPr>
        <p:spPr/>
        <p:txBody>
          <a:bodyPr>
            <a:normAutofit fontScale="90000"/>
          </a:bodyPr>
          <a:lstStyle/>
          <a:p>
            <a:r>
              <a:rPr lang="en-US" altLang="zh-TW" dirty="0">
                <a:solidFill>
                  <a:schemeClr val="bg2">
                    <a:lumMod val="75000"/>
                  </a:schemeClr>
                </a:solidFill>
              </a:rPr>
              <a:t>Introduction</a:t>
            </a:r>
            <a:br>
              <a:rPr lang="en-US" altLang="zh-TW" dirty="0">
                <a:solidFill>
                  <a:srgbClr val="FF0000"/>
                </a:solidFill>
              </a:rPr>
            </a:br>
            <a:endParaRPr lang="zh-TW" altLang="en-US" dirty="0"/>
          </a:p>
        </p:txBody>
      </p:sp>
      <p:sp>
        <p:nvSpPr>
          <p:cNvPr id="4" name="投影片編號版面配置區 3">
            <a:extLst>
              <a:ext uri="{FF2B5EF4-FFF2-40B4-BE49-F238E27FC236}">
                <a16:creationId xmlns:a16="http://schemas.microsoft.com/office/drawing/2014/main" id="{0084EABD-7188-49E8-81AC-B84BEF45D0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4</a:t>
            </a:fld>
            <a:endParaRPr lang="zh-TW" altLang="en-US" dirty="0"/>
          </a:p>
        </p:txBody>
      </p:sp>
      <p:sp>
        <p:nvSpPr>
          <p:cNvPr id="5" name="Google Shape;90;p16">
            <a:extLst>
              <a:ext uri="{FF2B5EF4-FFF2-40B4-BE49-F238E27FC236}">
                <a16:creationId xmlns:a16="http://schemas.microsoft.com/office/drawing/2014/main" id="{614893A5-AC2C-4D33-8EBA-DE8F725D34A3}"/>
              </a:ext>
            </a:extLst>
          </p:cNvPr>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lvl="0" algn="l" rtl="0">
              <a:spcBef>
                <a:spcPts val="0"/>
              </a:spcBef>
              <a:spcAft>
                <a:spcPts val="0"/>
              </a:spcAft>
              <a:buSzPts val="1800"/>
              <a:buFont typeface="Wingdings" panose="05000000000000000000" pitchFamily="2" charset="2"/>
              <a:buChar char="Ø"/>
            </a:pPr>
            <a:r>
              <a:rPr lang="zh-TW" dirty="0"/>
              <a:t>Session-based recommendation</a:t>
            </a:r>
            <a:endParaRPr dirty="0"/>
          </a:p>
          <a:p>
            <a:pPr lvl="1"/>
            <a:r>
              <a:rPr lang="en-US" altLang="zh-TW" dirty="0"/>
              <a:t>Why use</a:t>
            </a:r>
          </a:p>
          <a:p>
            <a:pPr lvl="2"/>
            <a:r>
              <a:rPr lang="en-US" altLang="zh-TW" dirty="0"/>
              <a:t>Can provide recommendations even </a:t>
            </a:r>
            <a:r>
              <a:rPr lang="en-US" altLang="zh-TW" dirty="0">
                <a:solidFill>
                  <a:srgbClr val="FF0000"/>
                </a:solidFill>
              </a:rPr>
              <a:t>without information about the users</a:t>
            </a:r>
          </a:p>
          <a:p>
            <a:pPr lvl="2"/>
            <a:r>
              <a:rPr lang="zh-TW" altLang="zh-TW" dirty="0">
                <a:solidFill>
                  <a:srgbClr val="FF0000"/>
                </a:solidFill>
              </a:rPr>
              <a:t>User’s preferences change over time</a:t>
            </a:r>
            <a:r>
              <a:rPr lang="zh-TW" altLang="en-US" dirty="0"/>
              <a:t>，</a:t>
            </a:r>
            <a:r>
              <a:rPr lang="en-US" altLang="zh-TW" dirty="0"/>
              <a:t>E.g. Coffee machine</a:t>
            </a:r>
          </a:p>
          <a:p>
            <a:pPr lvl="1"/>
            <a:r>
              <a:rPr lang="zh-TW" dirty="0"/>
              <a:t>Goal</a:t>
            </a:r>
            <a:endParaRPr lang="en-US" altLang="zh-TW" dirty="0"/>
          </a:p>
          <a:p>
            <a:pPr lvl="2"/>
            <a:r>
              <a:rPr lang="en-US" altLang="zh-TW" dirty="0"/>
              <a:t>Predict the user's next behavior </a:t>
            </a:r>
            <a:r>
              <a:rPr lang="en-US" altLang="zh-TW" dirty="0">
                <a:solidFill>
                  <a:srgbClr val="FF0000"/>
                </a:solidFill>
              </a:rPr>
              <a:t>in the current session</a:t>
            </a:r>
          </a:p>
          <a:p>
            <a:pPr>
              <a:buFont typeface="Wingdings" panose="05000000000000000000" pitchFamily="2" charset="2"/>
              <a:buChar char="Ø"/>
            </a:pPr>
            <a:r>
              <a:rPr lang="en-US" altLang="zh-TW" dirty="0"/>
              <a:t>Weakness</a:t>
            </a:r>
          </a:p>
          <a:p>
            <a:pPr lvl="1">
              <a:buFont typeface="Wingdings" panose="05000000000000000000" pitchFamily="2" charset="2"/>
              <a:buChar char="Ø"/>
            </a:pPr>
            <a:r>
              <a:rPr lang="en-US" dirty="0"/>
              <a:t>The user has little interaction with the item during the session</a:t>
            </a:r>
            <a:endParaRPr dirty="0"/>
          </a:p>
        </p:txBody>
      </p:sp>
      <p:grpSp>
        <p:nvGrpSpPr>
          <p:cNvPr id="29" name="群組 28">
            <a:extLst>
              <a:ext uri="{FF2B5EF4-FFF2-40B4-BE49-F238E27FC236}">
                <a16:creationId xmlns:a16="http://schemas.microsoft.com/office/drawing/2014/main" id="{2F404E4A-841B-471D-B607-D64E6DDEBD70}"/>
              </a:ext>
            </a:extLst>
          </p:cNvPr>
          <p:cNvGrpSpPr/>
          <p:nvPr/>
        </p:nvGrpSpPr>
        <p:grpSpPr>
          <a:xfrm>
            <a:off x="1888140" y="3587134"/>
            <a:ext cx="5396802" cy="1484833"/>
            <a:chOff x="1888140" y="3587134"/>
            <a:chExt cx="5396802" cy="1484833"/>
          </a:xfrm>
        </p:grpSpPr>
        <p:grpSp>
          <p:nvGrpSpPr>
            <p:cNvPr id="8" name="群組 7">
              <a:extLst>
                <a:ext uri="{FF2B5EF4-FFF2-40B4-BE49-F238E27FC236}">
                  <a16:creationId xmlns:a16="http://schemas.microsoft.com/office/drawing/2014/main" id="{2223EB31-78D5-4608-94AC-967F46179BBD}"/>
                </a:ext>
              </a:extLst>
            </p:cNvPr>
            <p:cNvGrpSpPr/>
            <p:nvPr/>
          </p:nvGrpSpPr>
          <p:grpSpPr>
            <a:xfrm>
              <a:off x="1942851" y="3587134"/>
              <a:ext cx="5342091" cy="1484833"/>
              <a:chOff x="6257177" y="1924249"/>
              <a:chExt cx="7322302" cy="1960014"/>
            </a:xfrm>
          </p:grpSpPr>
          <p:grpSp>
            <p:nvGrpSpPr>
              <p:cNvPr id="13" name="群組 12">
                <a:extLst>
                  <a:ext uri="{FF2B5EF4-FFF2-40B4-BE49-F238E27FC236}">
                    <a16:creationId xmlns:a16="http://schemas.microsoft.com/office/drawing/2014/main" id="{C40A4269-9DF0-4043-BB9D-178365D0D10D}"/>
                  </a:ext>
                </a:extLst>
              </p:cNvPr>
              <p:cNvGrpSpPr/>
              <p:nvPr/>
            </p:nvGrpSpPr>
            <p:grpSpPr>
              <a:xfrm>
                <a:off x="7583054" y="1924249"/>
                <a:ext cx="5996425" cy="1788853"/>
                <a:chOff x="3993226" y="3361432"/>
                <a:chExt cx="6720776" cy="2147319"/>
              </a:xfrm>
            </p:grpSpPr>
            <p:pic>
              <p:nvPicPr>
                <p:cNvPr id="16" name="圖片 15">
                  <a:extLst>
                    <a:ext uri="{FF2B5EF4-FFF2-40B4-BE49-F238E27FC236}">
                      <a16:creationId xmlns:a16="http://schemas.microsoft.com/office/drawing/2014/main" id="{9AC7AEFB-7102-485E-A601-CC46255870A7}"/>
                    </a:ext>
                  </a:extLst>
                </p:cNvPr>
                <p:cNvPicPr>
                  <a:picLocks noChangeAspect="1"/>
                </p:cNvPicPr>
                <p:nvPr/>
              </p:nvPicPr>
              <p:blipFill>
                <a:blip r:embed="rId3"/>
                <a:stretch>
                  <a:fillRect/>
                </a:stretch>
              </p:blipFill>
              <p:spPr>
                <a:xfrm>
                  <a:off x="3993226" y="3740970"/>
                  <a:ext cx="4925621" cy="1454795"/>
                </a:xfrm>
                <a:prstGeom prst="rect">
                  <a:avLst/>
                </a:prstGeom>
              </p:spPr>
            </p:pic>
            <p:sp>
              <p:nvSpPr>
                <p:cNvPr id="17" name="矩形: 圓角 16">
                  <a:extLst>
                    <a:ext uri="{FF2B5EF4-FFF2-40B4-BE49-F238E27FC236}">
                      <a16:creationId xmlns:a16="http://schemas.microsoft.com/office/drawing/2014/main" id="{0C64376D-2345-40DB-888C-6863DB8D58C6}"/>
                    </a:ext>
                  </a:extLst>
                </p:cNvPr>
                <p:cNvSpPr/>
                <p:nvPr/>
              </p:nvSpPr>
              <p:spPr>
                <a:xfrm>
                  <a:off x="4261664" y="3964665"/>
                  <a:ext cx="3468309" cy="914877"/>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 name="矩形 17">
                  <a:extLst>
                    <a:ext uri="{FF2B5EF4-FFF2-40B4-BE49-F238E27FC236}">
                      <a16:creationId xmlns:a16="http://schemas.microsoft.com/office/drawing/2014/main" id="{57C6B40B-5B4D-4A4E-91A5-37488DCFEE02}"/>
                    </a:ext>
                  </a:extLst>
                </p:cNvPr>
                <p:cNvSpPr/>
                <p:nvPr/>
              </p:nvSpPr>
              <p:spPr>
                <a:xfrm>
                  <a:off x="7814229" y="3932165"/>
                  <a:ext cx="1028754" cy="98016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 name="直線單箭頭接點 18">
                  <a:extLst>
                    <a:ext uri="{FF2B5EF4-FFF2-40B4-BE49-F238E27FC236}">
                      <a16:creationId xmlns:a16="http://schemas.microsoft.com/office/drawing/2014/main" id="{040A9ABC-F22E-4AB0-B8FB-FD66295681A7}"/>
                    </a:ext>
                  </a:extLst>
                </p:cNvPr>
                <p:cNvCxnSpPr>
                  <a:cxnSpLocks/>
                </p:cNvCxnSpPr>
                <p:nvPr/>
              </p:nvCxnSpPr>
              <p:spPr>
                <a:xfrm flipV="1">
                  <a:off x="5481070" y="3617990"/>
                  <a:ext cx="292782" cy="3141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文字方塊 19">
                  <a:extLst>
                    <a:ext uri="{FF2B5EF4-FFF2-40B4-BE49-F238E27FC236}">
                      <a16:creationId xmlns:a16="http://schemas.microsoft.com/office/drawing/2014/main" id="{B842CE2B-56FF-4763-AFD7-2F9E44491482}"/>
                    </a:ext>
                  </a:extLst>
                </p:cNvPr>
                <p:cNvSpPr txBox="1"/>
                <p:nvPr/>
              </p:nvSpPr>
              <p:spPr>
                <a:xfrm>
                  <a:off x="5732900" y="3361432"/>
                  <a:ext cx="1976234" cy="438916"/>
                </a:xfrm>
                <a:prstGeom prst="rect">
                  <a:avLst/>
                </a:prstGeom>
                <a:noFill/>
              </p:spPr>
              <p:txBody>
                <a:bodyPr wrap="square" rtlCol="0">
                  <a:spAutoFit/>
                </a:bodyPr>
                <a:lstStyle/>
                <a:p>
                  <a:r>
                    <a:rPr lang="en-US" altLang="zh-TW" sz="1200" dirty="0">
                      <a:solidFill>
                        <a:srgbClr val="FF0000"/>
                      </a:solidFill>
                      <a:latin typeface="Open Sans" panose="02020500000000000000" charset="0"/>
                      <a:ea typeface="Open Sans" panose="02020500000000000000" charset="0"/>
                      <a:cs typeface="Open Sans" panose="02020500000000000000" charset="0"/>
                    </a:rPr>
                    <a:t>A</a:t>
                  </a:r>
                  <a:r>
                    <a:rPr lang="zh-TW" altLang="en-US" sz="1200" dirty="0">
                      <a:solidFill>
                        <a:srgbClr val="FF0000"/>
                      </a:solidFill>
                      <a:latin typeface="Open Sans" panose="02020500000000000000" charset="0"/>
                      <a:cs typeface="Open Sans" panose="02020500000000000000" charset="0"/>
                    </a:rPr>
                    <a:t> </a:t>
                  </a:r>
                  <a:r>
                    <a:rPr lang="en-US" altLang="zh-TW" sz="1200" dirty="0">
                      <a:solidFill>
                        <a:srgbClr val="FF0000"/>
                      </a:solidFill>
                      <a:latin typeface="Open Sans" panose="02020500000000000000" charset="0"/>
                      <a:ea typeface="Open Sans" panose="02020500000000000000" charset="0"/>
                      <a:cs typeface="Open Sans" panose="02020500000000000000" charset="0"/>
                    </a:rPr>
                    <a:t>session </a:t>
                  </a:r>
                  <a:endParaRPr lang="zh-TW" altLang="en-US" sz="1200" dirty="0">
                    <a:solidFill>
                      <a:srgbClr val="FF0000"/>
                    </a:solidFill>
                    <a:latin typeface="Open Sans" panose="02020500000000000000" charset="0"/>
                    <a:cs typeface="Open Sans" panose="02020500000000000000" charset="0"/>
                  </a:endParaRPr>
                </a:p>
              </p:txBody>
            </p:sp>
            <p:cxnSp>
              <p:nvCxnSpPr>
                <p:cNvPr id="21" name="直線單箭頭接點 20">
                  <a:extLst>
                    <a:ext uri="{FF2B5EF4-FFF2-40B4-BE49-F238E27FC236}">
                      <a16:creationId xmlns:a16="http://schemas.microsoft.com/office/drawing/2014/main" id="{9F33E7E5-3DA1-46E5-B2AE-2317A4E331CF}"/>
                    </a:ext>
                  </a:extLst>
                </p:cNvPr>
                <p:cNvCxnSpPr>
                  <a:cxnSpLocks/>
                </p:cNvCxnSpPr>
                <p:nvPr/>
              </p:nvCxnSpPr>
              <p:spPr>
                <a:xfrm>
                  <a:off x="8910529" y="4918205"/>
                  <a:ext cx="638368" cy="3818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文字方塊 21">
                  <a:extLst>
                    <a:ext uri="{FF2B5EF4-FFF2-40B4-BE49-F238E27FC236}">
                      <a16:creationId xmlns:a16="http://schemas.microsoft.com/office/drawing/2014/main" id="{96847D7E-0628-449D-8F23-7FE1D55DFA63}"/>
                    </a:ext>
                  </a:extLst>
                </p:cNvPr>
                <p:cNvSpPr txBox="1"/>
                <p:nvPr/>
              </p:nvSpPr>
              <p:spPr>
                <a:xfrm>
                  <a:off x="9430633" y="5170707"/>
                  <a:ext cx="1283369" cy="338044"/>
                </a:xfrm>
                <a:prstGeom prst="rect">
                  <a:avLst/>
                </a:prstGeom>
                <a:noFill/>
              </p:spPr>
              <p:txBody>
                <a:bodyPr wrap="square" rtlCol="0">
                  <a:spAutoFit/>
                </a:bodyPr>
                <a:lstStyle/>
                <a:p>
                  <a:r>
                    <a:rPr lang="en-US" altLang="zh-TW" sz="1300" dirty="0">
                      <a:solidFill>
                        <a:srgbClr val="666666"/>
                      </a:solidFill>
                      <a:latin typeface="Open Sans" panose="02020500000000000000" charset="0"/>
                      <a:ea typeface="Open Sans" panose="02020500000000000000" charset="0"/>
                      <a:cs typeface="Open Sans" panose="02020500000000000000" charset="0"/>
                    </a:rPr>
                    <a:t>predict</a:t>
                  </a:r>
                  <a:endParaRPr lang="zh-TW" altLang="en-US" sz="1300" dirty="0">
                    <a:solidFill>
                      <a:srgbClr val="666666"/>
                    </a:solidFill>
                    <a:latin typeface="Open Sans" panose="02020500000000000000" charset="0"/>
                    <a:cs typeface="Open Sans" panose="02020500000000000000" charset="0"/>
                  </a:endParaRPr>
                </a:p>
              </p:txBody>
            </p:sp>
            <p:sp>
              <p:nvSpPr>
                <p:cNvPr id="23" name="矩形 22">
                  <a:extLst>
                    <a:ext uri="{FF2B5EF4-FFF2-40B4-BE49-F238E27FC236}">
                      <a16:creationId xmlns:a16="http://schemas.microsoft.com/office/drawing/2014/main" id="{80EE9970-9FD2-433C-942D-329323689BBE}"/>
                    </a:ext>
                  </a:extLst>
                </p:cNvPr>
                <p:cNvSpPr/>
                <p:nvPr/>
              </p:nvSpPr>
              <p:spPr>
                <a:xfrm>
                  <a:off x="6877951" y="3983919"/>
                  <a:ext cx="854455" cy="9309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cxnSp>
            <p:nvCxnSpPr>
              <p:cNvPr id="14" name="直線單箭頭接點 13">
                <a:extLst>
                  <a:ext uri="{FF2B5EF4-FFF2-40B4-BE49-F238E27FC236}">
                    <a16:creationId xmlns:a16="http://schemas.microsoft.com/office/drawing/2014/main" id="{0A96FB05-E550-4526-8943-8410942EC118}"/>
                  </a:ext>
                </a:extLst>
              </p:cNvPr>
              <p:cNvCxnSpPr>
                <a:cxnSpLocks/>
              </p:cNvCxnSpPr>
              <p:nvPr/>
            </p:nvCxnSpPr>
            <p:spPr>
              <a:xfrm flipH="1">
                <a:off x="7905885" y="3224430"/>
                <a:ext cx="155744" cy="2925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字方塊 14">
                <a:extLst>
                  <a:ext uri="{FF2B5EF4-FFF2-40B4-BE49-F238E27FC236}">
                    <a16:creationId xmlns:a16="http://schemas.microsoft.com/office/drawing/2014/main" id="{F0F06E03-4471-4E3E-AFDA-035DCFA1514D}"/>
                  </a:ext>
                </a:extLst>
              </p:cNvPr>
              <p:cNvSpPr txBox="1"/>
              <p:nvPr/>
            </p:nvSpPr>
            <p:spPr>
              <a:xfrm>
                <a:off x="6257177" y="3483805"/>
                <a:ext cx="2070407" cy="385959"/>
              </a:xfrm>
              <a:prstGeom prst="rect">
                <a:avLst/>
              </a:prstGeom>
              <a:noFill/>
            </p:spPr>
            <p:txBody>
              <a:bodyPr wrap="square" rtlCol="0">
                <a:spAutoFit/>
              </a:bodyPr>
              <a:lstStyle/>
              <a:p>
                <a:r>
                  <a:rPr lang="en-US" altLang="zh-TW" sz="1300" dirty="0">
                    <a:solidFill>
                      <a:srgbClr val="666666"/>
                    </a:solidFill>
                    <a:latin typeface="Open Sans" panose="02020500000000000000" charset="0"/>
                    <a:ea typeface="Open Sans" panose="02020500000000000000" charset="0"/>
                    <a:cs typeface="Open Sans" panose="02020500000000000000" charset="0"/>
                  </a:rPr>
                  <a:t>a period of time</a:t>
                </a:r>
                <a:endParaRPr lang="zh-TW" altLang="en-US" sz="1300" dirty="0">
                  <a:solidFill>
                    <a:srgbClr val="666666"/>
                  </a:solidFill>
                  <a:latin typeface="Open Sans" panose="02020500000000000000" charset="0"/>
                  <a:cs typeface="Open Sans" panose="02020500000000000000" charset="0"/>
                </a:endParaRPr>
              </a:p>
            </p:txBody>
          </p:sp>
          <p:cxnSp>
            <p:nvCxnSpPr>
              <p:cNvPr id="24" name="直線單箭頭接點 23">
                <a:extLst>
                  <a:ext uri="{FF2B5EF4-FFF2-40B4-BE49-F238E27FC236}">
                    <a16:creationId xmlns:a16="http://schemas.microsoft.com/office/drawing/2014/main" id="{D7C194AA-6C65-4B13-82A0-9833AAEEAC73}"/>
                  </a:ext>
                </a:extLst>
              </p:cNvPr>
              <p:cNvCxnSpPr>
                <a:cxnSpLocks/>
              </p:cNvCxnSpPr>
              <p:nvPr/>
            </p:nvCxnSpPr>
            <p:spPr>
              <a:xfrm>
                <a:off x="10609136" y="3338548"/>
                <a:ext cx="230478" cy="1278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文字方塊 24">
                <a:extLst>
                  <a:ext uri="{FF2B5EF4-FFF2-40B4-BE49-F238E27FC236}">
                    <a16:creationId xmlns:a16="http://schemas.microsoft.com/office/drawing/2014/main" id="{C6A970FF-9E02-4F24-89DC-8CB899801D55}"/>
                  </a:ext>
                </a:extLst>
              </p:cNvPr>
              <p:cNvSpPr txBox="1"/>
              <p:nvPr/>
            </p:nvSpPr>
            <p:spPr>
              <a:xfrm>
                <a:off x="10554852" y="3478303"/>
                <a:ext cx="1438611" cy="385959"/>
              </a:xfrm>
              <a:prstGeom prst="rect">
                <a:avLst/>
              </a:prstGeom>
              <a:noFill/>
            </p:spPr>
            <p:txBody>
              <a:bodyPr wrap="square" rtlCol="0">
                <a:spAutoFit/>
              </a:bodyPr>
              <a:lstStyle/>
              <a:p>
                <a:r>
                  <a:rPr lang="en-US" altLang="zh-TW" sz="1300" dirty="0">
                    <a:solidFill>
                      <a:srgbClr val="666666"/>
                    </a:solidFill>
                    <a:latin typeface="Open Sans" panose="02020500000000000000" charset="0"/>
                    <a:cs typeface="Open Sans" panose="02020500000000000000" charset="0"/>
                  </a:rPr>
                  <a:t>Last click</a:t>
                </a:r>
                <a:endParaRPr lang="zh-TW" altLang="en-US" sz="1300" dirty="0">
                  <a:solidFill>
                    <a:srgbClr val="666666"/>
                  </a:solidFill>
                  <a:latin typeface="Open Sans" panose="02020500000000000000" charset="0"/>
                  <a:cs typeface="Open Sans" panose="02020500000000000000" charset="0"/>
                </a:endParaRPr>
              </a:p>
            </p:txBody>
          </p:sp>
          <p:cxnSp>
            <p:nvCxnSpPr>
              <p:cNvPr id="30" name="直線單箭頭接點 29">
                <a:extLst>
                  <a:ext uri="{FF2B5EF4-FFF2-40B4-BE49-F238E27FC236}">
                    <a16:creationId xmlns:a16="http://schemas.microsoft.com/office/drawing/2014/main" id="{0C196A72-88B2-4C62-B56E-9C68CE00B61F}"/>
                  </a:ext>
                </a:extLst>
              </p:cNvPr>
              <p:cNvCxnSpPr>
                <a:cxnSpLocks/>
              </p:cNvCxnSpPr>
              <p:nvPr/>
            </p:nvCxnSpPr>
            <p:spPr>
              <a:xfrm flipH="1">
                <a:off x="9367881" y="3198417"/>
                <a:ext cx="155744" cy="2925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文字方塊 30">
                <a:extLst>
                  <a:ext uri="{FF2B5EF4-FFF2-40B4-BE49-F238E27FC236}">
                    <a16:creationId xmlns:a16="http://schemas.microsoft.com/office/drawing/2014/main" id="{4071012D-3F8C-417F-9FBA-FAA227D49670}"/>
                  </a:ext>
                </a:extLst>
              </p:cNvPr>
              <p:cNvSpPr txBox="1"/>
              <p:nvPr/>
            </p:nvSpPr>
            <p:spPr>
              <a:xfrm>
                <a:off x="8502595" y="3498304"/>
                <a:ext cx="2070407" cy="385959"/>
              </a:xfrm>
              <a:prstGeom prst="rect">
                <a:avLst/>
              </a:prstGeom>
              <a:noFill/>
            </p:spPr>
            <p:txBody>
              <a:bodyPr wrap="square" rtlCol="0">
                <a:spAutoFit/>
              </a:bodyPr>
              <a:lstStyle/>
              <a:p>
                <a:r>
                  <a:rPr lang="en-US" altLang="zh-TW" sz="1300" dirty="0">
                    <a:solidFill>
                      <a:srgbClr val="666666"/>
                    </a:solidFill>
                    <a:latin typeface="Open Sans" panose="02020500000000000000" charset="0"/>
                    <a:ea typeface="Open Sans" panose="02020500000000000000" charset="0"/>
                    <a:cs typeface="Open Sans" panose="02020500000000000000" charset="0"/>
                  </a:rPr>
                  <a:t>user interaction</a:t>
                </a:r>
                <a:endParaRPr lang="zh-TW" altLang="en-US" sz="1300" dirty="0">
                  <a:solidFill>
                    <a:srgbClr val="666666"/>
                  </a:solidFill>
                  <a:latin typeface="Open Sans" panose="02020500000000000000" charset="0"/>
                  <a:cs typeface="Open Sans" panose="02020500000000000000" charset="0"/>
                </a:endParaRPr>
              </a:p>
            </p:txBody>
          </p:sp>
        </p:grpSp>
        <p:pic>
          <p:nvPicPr>
            <p:cNvPr id="9" name="圖片 8">
              <a:extLst>
                <a:ext uri="{FF2B5EF4-FFF2-40B4-BE49-F238E27FC236}">
                  <a16:creationId xmlns:a16="http://schemas.microsoft.com/office/drawing/2014/main" id="{88B7E12D-7B9D-48D0-80D8-EBD6EAF6B9C8}"/>
                </a:ext>
              </a:extLst>
            </p:cNvPr>
            <p:cNvPicPr>
              <a:picLocks noChangeAspect="1"/>
            </p:cNvPicPr>
            <p:nvPr/>
          </p:nvPicPr>
          <p:blipFill>
            <a:blip r:embed="rId4"/>
            <a:stretch>
              <a:fillRect/>
            </a:stretch>
          </p:blipFill>
          <p:spPr>
            <a:xfrm>
              <a:off x="6224601" y="3961924"/>
              <a:ext cx="809873" cy="691620"/>
            </a:xfrm>
            <a:prstGeom prst="rect">
              <a:avLst/>
            </a:prstGeom>
          </p:spPr>
        </p:pic>
        <p:pic>
          <p:nvPicPr>
            <p:cNvPr id="10" name="圖片 9">
              <a:extLst>
                <a:ext uri="{FF2B5EF4-FFF2-40B4-BE49-F238E27FC236}">
                  <a16:creationId xmlns:a16="http://schemas.microsoft.com/office/drawing/2014/main" id="{9A3F85C6-01D2-4A77-936C-2B4CAF720D27}"/>
                </a:ext>
              </a:extLst>
            </p:cNvPr>
            <p:cNvPicPr>
              <a:picLocks noChangeAspect="1"/>
            </p:cNvPicPr>
            <p:nvPr/>
          </p:nvPicPr>
          <p:blipFill>
            <a:blip r:embed="rId4"/>
            <a:stretch>
              <a:fillRect/>
            </a:stretch>
          </p:blipFill>
          <p:spPr>
            <a:xfrm>
              <a:off x="2094973" y="3998484"/>
              <a:ext cx="809873" cy="691620"/>
            </a:xfrm>
            <a:prstGeom prst="rect">
              <a:avLst/>
            </a:prstGeom>
          </p:spPr>
        </p:pic>
        <p:sp>
          <p:nvSpPr>
            <p:cNvPr id="11" name="矩形 10">
              <a:extLst>
                <a:ext uri="{FF2B5EF4-FFF2-40B4-BE49-F238E27FC236}">
                  <a16:creationId xmlns:a16="http://schemas.microsoft.com/office/drawing/2014/main" id="{522EA66B-BEF6-44E0-BE3C-232FF2ADC244}"/>
                </a:ext>
              </a:extLst>
            </p:cNvPr>
            <p:cNvSpPr/>
            <p:nvPr/>
          </p:nvSpPr>
          <p:spPr>
            <a:xfrm>
              <a:off x="1888140" y="3764968"/>
              <a:ext cx="1074946" cy="228564"/>
            </a:xfrm>
            <a:prstGeom prst="rect">
              <a:avLst/>
            </a:prstGeom>
          </p:spPr>
          <p:txBody>
            <a:bodyPr wrap="none">
              <a:spAutoFit/>
            </a:bodyPr>
            <a:lstStyle/>
            <a:p>
              <a:r>
                <a:rPr lang="en-US" altLang="ja-JP" sz="1200" dirty="0">
                  <a:solidFill>
                    <a:srgbClr val="666666"/>
                  </a:solidFill>
                  <a:latin typeface="Open Sans" panose="02020500000000000000" charset="0"/>
                  <a:ea typeface="Open Sans" panose="02020500000000000000" charset="0"/>
                  <a:cs typeface="Open Sans" panose="02020500000000000000" charset="0"/>
                  <a:sym typeface="Barlow Semi Condensed Medium"/>
                </a:rPr>
                <a:t>Open browser</a:t>
              </a:r>
              <a:endParaRPr lang="zh-TW" altLang="en-US" sz="1200" dirty="0">
                <a:latin typeface="Open Sans" panose="02020500000000000000" charset="0"/>
                <a:cs typeface="Open Sans" panose="02020500000000000000" charset="0"/>
              </a:endParaRPr>
            </a:p>
          </p:txBody>
        </p:sp>
        <p:sp>
          <p:nvSpPr>
            <p:cNvPr id="12" name="矩形 11">
              <a:extLst>
                <a:ext uri="{FF2B5EF4-FFF2-40B4-BE49-F238E27FC236}">
                  <a16:creationId xmlns:a16="http://schemas.microsoft.com/office/drawing/2014/main" id="{134ABE46-42C0-4675-97B7-8EB3F41206A9}"/>
                </a:ext>
              </a:extLst>
            </p:cNvPr>
            <p:cNvSpPr/>
            <p:nvPr/>
          </p:nvSpPr>
          <p:spPr>
            <a:xfrm>
              <a:off x="6013925" y="3779834"/>
              <a:ext cx="1067839" cy="228564"/>
            </a:xfrm>
            <a:prstGeom prst="rect">
              <a:avLst/>
            </a:prstGeom>
          </p:spPr>
          <p:txBody>
            <a:bodyPr wrap="none">
              <a:spAutoFit/>
            </a:bodyPr>
            <a:lstStyle/>
            <a:p>
              <a:r>
                <a:rPr lang="en-US" altLang="ja-JP" sz="1200" dirty="0">
                  <a:solidFill>
                    <a:srgbClr val="666666"/>
                  </a:solidFill>
                  <a:latin typeface="Open Sans" panose="02020500000000000000" charset="0"/>
                  <a:ea typeface="Open Sans" panose="02020500000000000000" charset="0"/>
                  <a:cs typeface="Open Sans" panose="02020500000000000000" charset="0"/>
                  <a:sym typeface="Barlow Semi Condensed Medium"/>
                </a:rPr>
                <a:t>Close browser</a:t>
              </a:r>
              <a:endParaRPr lang="zh-TW" altLang="en-US" sz="1200" dirty="0">
                <a:solidFill>
                  <a:srgbClr val="666666"/>
                </a:solidFill>
                <a:latin typeface="Open Sans" panose="02020500000000000000" charset="0"/>
                <a:cs typeface="Open Sans" panose="02020500000000000000" charset="0"/>
              </a:endParaRPr>
            </a:p>
          </p:txBody>
        </p:sp>
      </p:grpSp>
      <p:grpSp>
        <p:nvGrpSpPr>
          <p:cNvPr id="28" name="群組 27">
            <a:extLst>
              <a:ext uri="{FF2B5EF4-FFF2-40B4-BE49-F238E27FC236}">
                <a16:creationId xmlns:a16="http://schemas.microsoft.com/office/drawing/2014/main" id="{B8E4C9A6-C3BA-4622-906B-23B20342F710}"/>
              </a:ext>
            </a:extLst>
          </p:cNvPr>
          <p:cNvGrpSpPr/>
          <p:nvPr/>
        </p:nvGrpSpPr>
        <p:grpSpPr>
          <a:xfrm>
            <a:off x="122842" y="3826661"/>
            <a:ext cx="1402948" cy="994007"/>
            <a:chOff x="7193536" y="2329126"/>
            <a:chExt cx="1402948" cy="994007"/>
          </a:xfrm>
        </p:grpSpPr>
        <p:sp>
          <p:nvSpPr>
            <p:cNvPr id="27" name="矩形 26">
              <a:extLst>
                <a:ext uri="{FF2B5EF4-FFF2-40B4-BE49-F238E27FC236}">
                  <a16:creationId xmlns:a16="http://schemas.microsoft.com/office/drawing/2014/main" id="{7561ACE7-FDBC-4803-92A6-FD2AEC20E8D8}"/>
                </a:ext>
              </a:extLst>
            </p:cNvPr>
            <p:cNvSpPr/>
            <p:nvPr/>
          </p:nvSpPr>
          <p:spPr>
            <a:xfrm>
              <a:off x="7193536" y="3046134"/>
              <a:ext cx="1402948" cy="276999"/>
            </a:xfrm>
            <a:prstGeom prst="rect">
              <a:avLst/>
            </a:prstGeom>
          </p:spPr>
          <p:txBody>
            <a:bodyPr wrap="none">
              <a:spAutoFit/>
            </a:bodyPr>
            <a:lstStyle/>
            <a:p>
              <a:r>
                <a:rPr lang="en-US" altLang="ja-JP" sz="1200" dirty="0">
                  <a:solidFill>
                    <a:srgbClr val="666666"/>
                  </a:solidFill>
                  <a:latin typeface="Open Sans" panose="02020500000000000000" charset="0"/>
                  <a:ea typeface="Open Sans" panose="02020500000000000000" charset="0"/>
                  <a:cs typeface="Open Sans" panose="02020500000000000000" charset="0"/>
                  <a:sym typeface="Barlow Semi Condensed Medium"/>
                </a:rPr>
                <a:t>Anonymous user</a:t>
              </a:r>
              <a:endParaRPr lang="zh-TW" altLang="en-US" sz="1200" dirty="0">
                <a:latin typeface="Open Sans" panose="02020500000000000000" charset="0"/>
                <a:cs typeface="Open Sans" panose="02020500000000000000" charset="0"/>
              </a:endParaRPr>
            </a:p>
          </p:txBody>
        </p:sp>
        <p:pic>
          <p:nvPicPr>
            <p:cNvPr id="26" name="圖片 25">
              <a:extLst>
                <a:ext uri="{FF2B5EF4-FFF2-40B4-BE49-F238E27FC236}">
                  <a16:creationId xmlns:a16="http://schemas.microsoft.com/office/drawing/2014/main" id="{F05D2D51-AA73-4CDB-BA4E-730AA5382033}"/>
                </a:ext>
              </a:extLst>
            </p:cNvPr>
            <p:cNvPicPr>
              <a:picLocks noChangeAspect="1"/>
            </p:cNvPicPr>
            <p:nvPr/>
          </p:nvPicPr>
          <p:blipFill>
            <a:blip r:embed="rId5"/>
            <a:stretch>
              <a:fillRect/>
            </a:stretch>
          </p:blipFill>
          <p:spPr>
            <a:xfrm>
              <a:off x="7551855" y="2329126"/>
              <a:ext cx="686310" cy="660058"/>
            </a:xfrm>
            <a:prstGeom prst="rect">
              <a:avLst/>
            </a:prstGeom>
          </p:spPr>
        </p:pic>
      </p:grpSp>
    </p:spTree>
    <p:extLst>
      <p:ext uri="{BB962C8B-B14F-4D97-AF65-F5344CB8AC3E}">
        <p14:creationId xmlns:p14="http://schemas.microsoft.com/office/powerpoint/2010/main" val="199880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382404-C404-474A-B036-45C247F0FC25}"/>
              </a:ext>
            </a:extLst>
          </p:cNvPr>
          <p:cNvSpPr>
            <a:spLocks noGrp="1"/>
          </p:cNvSpPr>
          <p:nvPr>
            <p:ph type="title"/>
          </p:nvPr>
        </p:nvSpPr>
        <p:spPr/>
        <p:txBody>
          <a:bodyPr>
            <a:normAutofit fontScale="90000"/>
          </a:bodyPr>
          <a:lstStyle/>
          <a:p>
            <a:r>
              <a:rPr lang="en-US" altLang="zh-TW" dirty="0">
                <a:solidFill>
                  <a:schemeClr val="bg2">
                    <a:lumMod val="75000"/>
                  </a:schemeClr>
                </a:solidFill>
              </a:rPr>
              <a:t>Introduction</a:t>
            </a:r>
            <a:br>
              <a:rPr lang="en-US" altLang="zh-TW" dirty="0">
                <a:solidFill>
                  <a:srgbClr val="FF0000"/>
                </a:solidFill>
              </a:rPr>
            </a:br>
            <a:endParaRPr lang="zh-TW" altLang="en-US" dirty="0"/>
          </a:p>
        </p:txBody>
      </p:sp>
      <p:pic>
        <p:nvPicPr>
          <p:cNvPr id="5" name="圖片 4">
            <a:extLst>
              <a:ext uri="{FF2B5EF4-FFF2-40B4-BE49-F238E27FC236}">
                <a16:creationId xmlns:a16="http://schemas.microsoft.com/office/drawing/2014/main" id="{50F0074A-296D-4D8F-91B7-9B3407AD6CF0}"/>
              </a:ext>
            </a:extLst>
          </p:cNvPr>
          <p:cNvPicPr>
            <a:picLocks noChangeAspect="1"/>
          </p:cNvPicPr>
          <p:nvPr/>
        </p:nvPicPr>
        <p:blipFill>
          <a:blip r:embed="rId3"/>
          <a:stretch>
            <a:fillRect/>
          </a:stretch>
        </p:blipFill>
        <p:spPr>
          <a:xfrm>
            <a:off x="2168054" y="1729859"/>
            <a:ext cx="5263201" cy="3326958"/>
          </a:xfrm>
          <a:prstGeom prst="rect">
            <a:avLst/>
          </a:prstGeom>
        </p:spPr>
      </p:pic>
      <p:sp>
        <p:nvSpPr>
          <p:cNvPr id="4" name="投影片編號版面配置區 3">
            <a:extLst>
              <a:ext uri="{FF2B5EF4-FFF2-40B4-BE49-F238E27FC236}">
                <a16:creationId xmlns:a16="http://schemas.microsoft.com/office/drawing/2014/main" id="{0084EABD-7188-49E8-81AC-B84BEF45D0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5</a:t>
            </a:fld>
            <a:endParaRPr lang="zh-TW" altLang="en-US"/>
          </a:p>
        </p:txBody>
      </p:sp>
      <p:sp>
        <p:nvSpPr>
          <p:cNvPr id="7" name="Google Shape;115;p19">
            <a:extLst>
              <a:ext uri="{FF2B5EF4-FFF2-40B4-BE49-F238E27FC236}">
                <a16:creationId xmlns:a16="http://schemas.microsoft.com/office/drawing/2014/main" id="{B4C47A75-2C5B-4265-B6D6-32B51F5BF16F}"/>
              </a:ext>
            </a:extLst>
          </p:cNvPr>
          <p:cNvSpPr txBox="1">
            <a:spLocks noGrp="1"/>
          </p:cNvSpPr>
          <p:nvPr>
            <p:ph type="body" idx="1"/>
          </p:nvPr>
        </p:nvSpPr>
        <p:spPr>
          <a:prstGeom prst="rect">
            <a:avLst/>
          </a:prstGeom>
        </p:spPr>
        <p:txBody>
          <a:bodyPr spcFirstLastPara="1" wrap="square" lIns="91425" tIns="91425" rIns="91425" bIns="91425" anchor="t" anchorCtr="0">
            <a:normAutofit/>
          </a:bodyPr>
          <a:lstStyle/>
          <a:p>
            <a:pPr lvl="0">
              <a:buFont typeface="Wingdings" panose="05000000000000000000" pitchFamily="2" charset="2"/>
              <a:buChar char="Ø"/>
            </a:pPr>
            <a:r>
              <a:rPr lang="zh-TW" dirty="0"/>
              <a:t>Meta Learning</a:t>
            </a:r>
            <a:r>
              <a:rPr lang="zh-TW" altLang="zh-TW" dirty="0"/>
              <a:t> : Learn to learn</a:t>
            </a:r>
            <a:endParaRPr dirty="0"/>
          </a:p>
        </p:txBody>
      </p:sp>
      <p:sp>
        <p:nvSpPr>
          <p:cNvPr id="8" name="正方形/長方形 60">
            <a:extLst>
              <a:ext uri="{FF2B5EF4-FFF2-40B4-BE49-F238E27FC236}">
                <a16:creationId xmlns:a16="http://schemas.microsoft.com/office/drawing/2014/main" id="{2A186A71-BD97-4D51-85C9-D83CB7556C16}"/>
              </a:ext>
            </a:extLst>
          </p:cNvPr>
          <p:cNvSpPr/>
          <p:nvPr/>
        </p:nvSpPr>
        <p:spPr>
          <a:xfrm>
            <a:off x="6428699" y="23348"/>
            <a:ext cx="2632452" cy="261610"/>
          </a:xfrm>
          <a:prstGeom prst="rect">
            <a:avLst/>
          </a:prstGeom>
        </p:spPr>
        <p:txBody>
          <a:bodyPr wrap="none">
            <a:spAutoFit/>
          </a:bodyPr>
          <a:lstStyle/>
          <a:p>
            <a:r>
              <a:rPr lang="en-US" altLang="ja-JP" sz="1100" dirty="0">
                <a:solidFill>
                  <a:schemeClr val="dk2"/>
                </a:solidFill>
                <a:latin typeface="Open Sans"/>
                <a:ea typeface="Open Sans"/>
                <a:cs typeface="Open Sans"/>
                <a:sym typeface="Open Sans"/>
              </a:rPr>
              <a:t>《Hung-Yi Lee – Meta Learning ppt》 </a:t>
            </a:r>
          </a:p>
        </p:txBody>
      </p:sp>
    </p:spTree>
    <p:extLst>
      <p:ext uri="{BB962C8B-B14F-4D97-AF65-F5344CB8AC3E}">
        <p14:creationId xmlns:p14="http://schemas.microsoft.com/office/powerpoint/2010/main" val="723511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382404-C404-474A-B036-45C247F0FC25}"/>
              </a:ext>
            </a:extLst>
          </p:cNvPr>
          <p:cNvSpPr>
            <a:spLocks noGrp="1"/>
          </p:cNvSpPr>
          <p:nvPr>
            <p:ph type="title"/>
          </p:nvPr>
        </p:nvSpPr>
        <p:spPr/>
        <p:txBody>
          <a:bodyPr>
            <a:normAutofit fontScale="90000"/>
          </a:bodyPr>
          <a:lstStyle/>
          <a:p>
            <a:r>
              <a:rPr lang="en-US" altLang="zh-TW" dirty="0">
                <a:solidFill>
                  <a:schemeClr val="bg2">
                    <a:lumMod val="75000"/>
                  </a:schemeClr>
                </a:solidFill>
              </a:rPr>
              <a:t>Introduction</a:t>
            </a:r>
            <a:br>
              <a:rPr lang="en-US" altLang="zh-TW" dirty="0">
                <a:solidFill>
                  <a:srgbClr val="FF0000"/>
                </a:solidFill>
              </a:rPr>
            </a:br>
            <a:endParaRPr lang="zh-TW" altLang="en-US" dirty="0"/>
          </a:p>
        </p:txBody>
      </p:sp>
      <p:sp>
        <p:nvSpPr>
          <p:cNvPr id="4" name="投影片編號版面配置區 3">
            <a:extLst>
              <a:ext uri="{FF2B5EF4-FFF2-40B4-BE49-F238E27FC236}">
                <a16:creationId xmlns:a16="http://schemas.microsoft.com/office/drawing/2014/main" id="{0084EABD-7188-49E8-81AC-B84BEF45D084}"/>
              </a:ext>
            </a:extLst>
          </p:cNvPr>
          <p:cNvSpPr>
            <a:spLocks noGrp="1"/>
          </p:cNvSpPr>
          <p:nvPr>
            <p:ph type="sldNum" idx="12"/>
          </p:nvPr>
        </p:nvSpPr>
        <p:spPr>
          <a:xfrm>
            <a:off x="8472458" y="4663217"/>
            <a:ext cx="548700" cy="393600"/>
          </a:xfrm>
        </p:spPr>
        <p:txBody>
          <a:bodyPr/>
          <a:lstStyle/>
          <a:p>
            <a:pPr marL="0" lvl="0" indent="0" algn="r" rtl="0">
              <a:spcBef>
                <a:spcPts val="0"/>
              </a:spcBef>
              <a:spcAft>
                <a:spcPts val="0"/>
              </a:spcAft>
              <a:buNone/>
            </a:pPr>
            <a:fld id="{00000000-1234-1234-1234-123412341234}" type="slidenum">
              <a:rPr lang="en-US" altLang="zh-TW" smtClean="0"/>
              <a:t>6</a:t>
            </a:fld>
            <a:endParaRPr lang="zh-TW" altLang="en-US"/>
          </a:p>
        </p:txBody>
      </p:sp>
      <p:sp>
        <p:nvSpPr>
          <p:cNvPr id="5" name="Google Shape;105;p18">
            <a:extLst>
              <a:ext uri="{FF2B5EF4-FFF2-40B4-BE49-F238E27FC236}">
                <a16:creationId xmlns:a16="http://schemas.microsoft.com/office/drawing/2014/main" id="{E35B402D-A64E-481E-8CD7-5DDA8B2F6AB5}"/>
              </a:ext>
            </a:extLst>
          </p:cNvPr>
          <p:cNvSpPr txBox="1">
            <a:spLocks noGrp="1"/>
          </p:cNvSpPr>
          <p:nvPr>
            <p:ph type="body" idx="1"/>
          </p:nvPr>
        </p:nvSpPr>
        <p:spPr>
          <a:xfrm>
            <a:off x="348765" y="1272386"/>
            <a:ext cx="8520600" cy="3302700"/>
          </a:xfrm>
          <a:prstGeom prst="rect">
            <a:avLst/>
          </a:prstGeom>
        </p:spPr>
        <p:txBody>
          <a:bodyPr spcFirstLastPara="1" wrap="square" lIns="91425" tIns="91425" rIns="91425" bIns="91425" anchor="t" anchorCtr="0">
            <a:normAutofit/>
          </a:bodyPr>
          <a:lstStyle/>
          <a:p>
            <a:pPr lvl="0" algn="l" rtl="0">
              <a:spcBef>
                <a:spcPts val="0"/>
              </a:spcBef>
              <a:spcAft>
                <a:spcPts val="0"/>
              </a:spcAft>
              <a:buSzPts val="1800"/>
              <a:buFont typeface="Wingdings" panose="05000000000000000000" pitchFamily="2" charset="2"/>
              <a:buChar char="Ø"/>
            </a:pPr>
            <a:r>
              <a:rPr lang="zh-TW" dirty="0"/>
              <a:t>Meta Learning</a:t>
            </a:r>
            <a:endParaRPr lang="en-US" altLang="zh-TW" dirty="0"/>
          </a:p>
        </p:txBody>
      </p:sp>
      <p:sp>
        <p:nvSpPr>
          <p:cNvPr id="181" name="正方形/長方形 60">
            <a:extLst>
              <a:ext uri="{FF2B5EF4-FFF2-40B4-BE49-F238E27FC236}">
                <a16:creationId xmlns:a16="http://schemas.microsoft.com/office/drawing/2014/main" id="{6BE27B38-0D20-43AD-B9F7-15AF1868D4F6}"/>
              </a:ext>
            </a:extLst>
          </p:cNvPr>
          <p:cNvSpPr/>
          <p:nvPr/>
        </p:nvSpPr>
        <p:spPr>
          <a:xfrm>
            <a:off x="6428699" y="23348"/>
            <a:ext cx="2632452" cy="261610"/>
          </a:xfrm>
          <a:prstGeom prst="rect">
            <a:avLst/>
          </a:prstGeom>
        </p:spPr>
        <p:txBody>
          <a:bodyPr wrap="none">
            <a:spAutoFit/>
          </a:bodyPr>
          <a:lstStyle/>
          <a:p>
            <a:r>
              <a:rPr lang="en-US" altLang="ja-JP" sz="1100" dirty="0">
                <a:solidFill>
                  <a:schemeClr val="dk2"/>
                </a:solidFill>
                <a:latin typeface="Open Sans"/>
                <a:ea typeface="Open Sans"/>
                <a:cs typeface="Open Sans"/>
                <a:sym typeface="Open Sans"/>
              </a:rPr>
              <a:t>《Hung-Yi Lee – Meta Learning ppt》 </a:t>
            </a:r>
          </a:p>
        </p:txBody>
      </p:sp>
      <p:grpSp>
        <p:nvGrpSpPr>
          <p:cNvPr id="290" name="群組 289">
            <a:extLst>
              <a:ext uri="{FF2B5EF4-FFF2-40B4-BE49-F238E27FC236}">
                <a16:creationId xmlns:a16="http://schemas.microsoft.com/office/drawing/2014/main" id="{8A372F56-B485-4225-BBE3-B6BEDBF918B2}"/>
              </a:ext>
            </a:extLst>
          </p:cNvPr>
          <p:cNvGrpSpPr/>
          <p:nvPr/>
        </p:nvGrpSpPr>
        <p:grpSpPr>
          <a:xfrm>
            <a:off x="53892" y="1784983"/>
            <a:ext cx="2715063" cy="3113040"/>
            <a:chOff x="29604" y="2001088"/>
            <a:chExt cx="2715063" cy="3113040"/>
          </a:xfrm>
        </p:grpSpPr>
        <p:pic>
          <p:nvPicPr>
            <p:cNvPr id="268" name="圖片 267">
              <a:extLst>
                <a:ext uri="{FF2B5EF4-FFF2-40B4-BE49-F238E27FC236}">
                  <a16:creationId xmlns:a16="http://schemas.microsoft.com/office/drawing/2014/main" id="{9B2A6E1B-53F1-48CC-BE91-3BC95D33AF9C}"/>
                </a:ext>
              </a:extLst>
            </p:cNvPr>
            <p:cNvPicPr>
              <a:picLocks noChangeAspect="1"/>
            </p:cNvPicPr>
            <p:nvPr/>
          </p:nvPicPr>
          <p:blipFill>
            <a:blip r:embed="rId3"/>
            <a:stretch>
              <a:fillRect/>
            </a:stretch>
          </p:blipFill>
          <p:spPr>
            <a:xfrm>
              <a:off x="29604" y="2483288"/>
              <a:ext cx="2195950" cy="1240897"/>
            </a:xfrm>
            <a:prstGeom prst="rect">
              <a:avLst/>
            </a:prstGeom>
          </p:spPr>
        </p:pic>
        <mc:AlternateContent xmlns:mc="http://schemas.openxmlformats.org/markup-compatibility/2006" xmlns:a14="http://schemas.microsoft.com/office/drawing/2010/main">
          <mc:Choice Requires="a14">
            <p:sp>
              <p:nvSpPr>
                <p:cNvPr id="132" name="文字方塊 131">
                  <a:extLst>
                    <a:ext uri="{FF2B5EF4-FFF2-40B4-BE49-F238E27FC236}">
                      <a16:creationId xmlns:a16="http://schemas.microsoft.com/office/drawing/2014/main" id="{2BAF323B-C0C8-4E4C-9179-057862B8B448}"/>
                    </a:ext>
                  </a:extLst>
                </p:cNvPr>
                <p:cNvSpPr txBox="1"/>
                <p:nvPr/>
              </p:nvSpPr>
              <p:spPr>
                <a:xfrm>
                  <a:off x="2389453" y="2957514"/>
                  <a:ext cx="355214" cy="332875"/>
                </a:xfrm>
                <a:prstGeom prst="rect">
                  <a:avLst/>
                </a:prstGeom>
                <a:noFill/>
                <a:ln w="38100">
                  <a:solidFill>
                    <a:schemeClr val="bg2"/>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m:rPr>
                                <m:sty m:val="p"/>
                              </m:rPr>
                              <a:rPr lang="en-US" altLang="zh-TW" i="1">
                                <a:latin typeface="Cambria Math" panose="02040503050406030204" pitchFamily="18" charset="0"/>
                              </a:rPr>
                              <m:t>F</m:t>
                            </m:r>
                          </m:e>
                          <m:sub>
                            <m:r>
                              <a:rPr lang="zh-TW" altLang="en-US" i="1" smtClean="0">
                                <a:latin typeface="Cambria Math" panose="02040503050406030204" pitchFamily="18" charset="0"/>
                              </a:rPr>
                              <m:t>𝜙</m:t>
                            </m:r>
                          </m:sub>
                        </m:sSub>
                      </m:oMath>
                    </m:oMathPara>
                  </a14:m>
                  <a:endParaRPr lang="zh-TW" altLang="en-US" dirty="0"/>
                </a:p>
              </p:txBody>
            </p:sp>
          </mc:Choice>
          <mc:Fallback xmlns="">
            <p:sp>
              <p:nvSpPr>
                <p:cNvPr id="132" name="文字方塊 131">
                  <a:extLst>
                    <a:ext uri="{FF2B5EF4-FFF2-40B4-BE49-F238E27FC236}">
                      <a16:creationId xmlns:a16="http://schemas.microsoft.com/office/drawing/2014/main" id="{2BAF323B-C0C8-4E4C-9179-057862B8B448}"/>
                    </a:ext>
                  </a:extLst>
                </p:cNvPr>
                <p:cNvSpPr txBox="1">
                  <a:spLocks noRot="1" noChangeAspect="1" noMove="1" noResize="1" noEditPoints="1" noAdjustHandles="1" noChangeArrowheads="1" noChangeShapeType="1" noTextEdit="1"/>
                </p:cNvSpPr>
                <p:nvPr/>
              </p:nvSpPr>
              <p:spPr>
                <a:xfrm>
                  <a:off x="2389453" y="2957514"/>
                  <a:ext cx="355214" cy="332875"/>
                </a:xfrm>
                <a:prstGeom prst="rect">
                  <a:avLst/>
                </a:prstGeom>
                <a:blipFill>
                  <a:blip r:embed="rId4"/>
                  <a:stretch>
                    <a:fillRect/>
                  </a:stretch>
                </a:blipFill>
                <a:ln w="38100">
                  <a:solidFill>
                    <a:schemeClr val="bg2"/>
                  </a:solidFill>
                </a:ln>
              </p:spPr>
              <p:txBody>
                <a:bodyPr/>
                <a:lstStyle/>
                <a:p>
                  <a:r>
                    <a:rPr lang="zh-TW" altLang="en-US">
                      <a:noFill/>
                    </a:rPr>
                    <a:t> </a:t>
                  </a:r>
                </a:p>
              </p:txBody>
            </p:sp>
          </mc:Fallback>
        </mc:AlternateContent>
        <p:grpSp>
          <p:nvGrpSpPr>
            <p:cNvPr id="177" name="群組 176">
              <a:extLst>
                <a:ext uri="{FF2B5EF4-FFF2-40B4-BE49-F238E27FC236}">
                  <a16:creationId xmlns:a16="http://schemas.microsoft.com/office/drawing/2014/main" id="{06CDB896-FFA1-4156-BB29-57ED185BC7BF}"/>
                </a:ext>
              </a:extLst>
            </p:cNvPr>
            <p:cNvGrpSpPr/>
            <p:nvPr/>
          </p:nvGrpSpPr>
          <p:grpSpPr>
            <a:xfrm>
              <a:off x="625334" y="4590908"/>
              <a:ext cx="1391861" cy="523220"/>
              <a:chOff x="8146503" y="4438642"/>
              <a:chExt cx="1391861" cy="523220"/>
            </a:xfrm>
          </p:grpSpPr>
          <mc:AlternateContent xmlns:mc="http://schemas.openxmlformats.org/markup-compatibility/2006" xmlns:a14="http://schemas.microsoft.com/office/drawing/2010/main">
            <mc:Choice Requires="a14">
              <p:sp>
                <p:nvSpPr>
                  <p:cNvPr id="84" name="文字方塊 83">
                    <a:extLst>
                      <a:ext uri="{FF2B5EF4-FFF2-40B4-BE49-F238E27FC236}">
                        <a16:creationId xmlns:a16="http://schemas.microsoft.com/office/drawing/2014/main" id="{B156A376-00E1-42F1-976C-F5547120B53C}"/>
                      </a:ext>
                    </a:extLst>
                  </p:cNvPr>
                  <p:cNvSpPr txBox="1"/>
                  <p:nvPr/>
                </p:nvSpPr>
                <p:spPr>
                  <a:xfrm>
                    <a:off x="8146503" y="4579902"/>
                    <a:ext cx="239249" cy="215444"/>
                  </a:xfrm>
                  <a:prstGeom prst="rect">
                    <a:avLst/>
                  </a:prstGeom>
                  <a:noFill/>
                </p:spPr>
                <p:txBody>
                  <a:bodyPr wrap="square" lIns="0" tIns="0" rIns="0" bIns="0" rtlCol="0">
                    <a:spAutoFit/>
                  </a:bodyPr>
                  <a:lstStyle/>
                  <a:p>
                    <a14:m>
                      <m:oMath xmlns:m="http://schemas.openxmlformats.org/officeDocument/2006/math">
                        <m:r>
                          <a:rPr lang="zh-TW" altLang="en-US" i="1">
                            <a:latin typeface="Cambria Math" panose="02040503050406030204" pitchFamily="18" charset="0"/>
                          </a:rPr>
                          <m:t>𝜙</m:t>
                        </m:r>
                      </m:oMath>
                    </a14:m>
                    <a:r>
                      <a:rPr lang="en-US" altLang="zh-TW" dirty="0"/>
                      <a:t>:</a:t>
                    </a:r>
                    <a:endParaRPr lang="zh-TW" altLang="en-US" dirty="0"/>
                  </a:p>
                </p:txBody>
              </p:sp>
            </mc:Choice>
            <mc:Fallback xmlns="">
              <p:sp>
                <p:nvSpPr>
                  <p:cNvPr id="84" name="文字方塊 83">
                    <a:extLst>
                      <a:ext uri="{FF2B5EF4-FFF2-40B4-BE49-F238E27FC236}">
                        <a16:creationId xmlns:a16="http://schemas.microsoft.com/office/drawing/2014/main" id="{B156A376-00E1-42F1-976C-F5547120B53C}"/>
                      </a:ext>
                    </a:extLst>
                  </p:cNvPr>
                  <p:cNvSpPr txBox="1">
                    <a:spLocks noRot="1" noChangeAspect="1" noMove="1" noResize="1" noEditPoints="1" noAdjustHandles="1" noChangeArrowheads="1" noChangeShapeType="1" noTextEdit="1"/>
                  </p:cNvSpPr>
                  <p:nvPr/>
                </p:nvSpPr>
                <p:spPr>
                  <a:xfrm>
                    <a:off x="8146503" y="4579902"/>
                    <a:ext cx="239249" cy="215444"/>
                  </a:xfrm>
                  <a:prstGeom prst="rect">
                    <a:avLst/>
                  </a:prstGeom>
                  <a:blipFill>
                    <a:blip r:embed="rId5"/>
                    <a:stretch>
                      <a:fillRect l="-35897" t="-25714" r="-20513" b="-51429"/>
                    </a:stretch>
                  </a:blipFill>
                </p:spPr>
                <p:txBody>
                  <a:bodyPr/>
                  <a:lstStyle/>
                  <a:p>
                    <a:r>
                      <a:rPr lang="zh-TW" altLang="en-US">
                        <a:noFill/>
                      </a:rPr>
                      <a:t> </a:t>
                    </a:r>
                  </a:p>
                </p:txBody>
              </p:sp>
            </mc:Fallback>
          </mc:AlternateContent>
          <p:sp>
            <p:nvSpPr>
              <p:cNvPr id="78" name="文字方塊 77">
                <a:extLst>
                  <a:ext uri="{FF2B5EF4-FFF2-40B4-BE49-F238E27FC236}">
                    <a16:creationId xmlns:a16="http://schemas.microsoft.com/office/drawing/2014/main" id="{C287C96B-7744-41A0-A9B1-56DB331FD570}"/>
                  </a:ext>
                </a:extLst>
              </p:cNvPr>
              <p:cNvSpPr txBox="1"/>
              <p:nvPr/>
            </p:nvSpPr>
            <p:spPr>
              <a:xfrm>
                <a:off x="8307629" y="4438642"/>
                <a:ext cx="1230735" cy="523220"/>
              </a:xfrm>
              <a:prstGeom prst="rect">
                <a:avLst/>
              </a:prstGeom>
              <a:noFill/>
            </p:spPr>
            <p:txBody>
              <a:bodyPr wrap="square" rtlCol="0">
                <a:spAutoFit/>
              </a:bodyPr>
              <a:lstStyle/>
              <a:p>
                <a:r>
                  <a:rPr lang="en-US" altLang="zh-TW" dirty="0"/>
                  <a:t>Learnable components</a:t>
                </a:r>
                <a:endParaRPr lang="zh-TW" altLang="en-US" dirty="0"/>
              </a:p>
            </p:txBody>
          </p:sp>
        </p:grpSp>
        <p:cxnSp>
          <p:nvCxnSpPr>
            <p:cNvPr id="126" name="直線單箭頭接點 125">
              <a:extLst>
                <a:ext uri="{FF2B5EF4-FFF2-40B4-BE49-F238E27FC236}">
                  <a16:creationId xmlns:a16="http://schemas.microsoft.com/office/drawing/2014/main" id="{107B5C46-735F-48DA-8F7E-E594723B1E26}"/>
                </a:ext>
              </a:extLst>
            </p:cNvPr>
            <p:cNvCxnSpPr>
              <a:cxnSpLocks/>
            </p:cNvCxnSpPr>
            <p:nvPr/>
          </p:nvCxnSpPr>
          <p:spPr>
            <a:xfrm>
              <a:off x="2222247" y="2827147"/>
              <a:ext cx="201726" cy="228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直線單箭頭接點 126">
              <a:extLst>
                <a:ext uri="{FF2B5EF4-FFF2-40B4-BE49-F238E27FC236}">
                  <a16:creationId xmlns:a16="http://schemas.microsoft.com/office/drawing/2014/main" id="{426529C3-34E1-44AE-9D5D-DF00FF1BB3AE}"/>
                </a:ext>
              </a:extLst>
            </p:cNvPr>
            <p:cNvCxnSpPr>
              <a:cxnSpLocks/>
            </p:cNvCxnSpPr>
            <p:nvPr/>
          </p:nvCxnSpPr>
          <p:spPr>
            <a:xfrm flipV="1">
              <a:off x="2222247" y="3175497"/>
              <a:ext cx="201726" cy="257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2" name="文字方塊 52">
              <a:extLst>
                <a:ext uri="{FF2B5EF4-FFF2-40B4-BE49-F238E27FC236}">
                  <a16:creationId xmlns:a16="http://schemas.microsoft.com/office/drawing/2014/main" id="{15F10054-9F3E-4E1D-BFF0-DD83EA997B64}"/>
                </a:ext>
              </a:extLst>
            </p:cNvPr>
            <p:cNvSpPr txBox="1"/>
            <p:nvPr/>
          </p:nvSpPr>
          <p:spPr>
            <a:xfrm>
              <a:off x="859105" y="2001088"/>
              <a:ext cx="950895" cy="2737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1000" dirty="0">
                  <a:solidFill>
                    <a:schemeClr val="dk2"/>
                  </a:solidFill>
                  <a:latin typeface="Open Sans"/>
                  <a:ea typeface="Open Sans"/>
                  <a:cs typeface="Open Sans"/>
                  <a:sym typeface="Open Sans"/>
                </a:rPr>
                <a:t>Support set</a:t>
              </a:r>
            </a:p>
          </p:txBody>
        </p:sp>
        <p:cxnSp>
          <p:nvCxnSpPr>
            <p:cNvPr id="143" name="直線單箭頭接點 142">
              <a:extLst>
                <a:ext uri="{FF2B5EF4-FFF2-40B4-BE49-F238E27FC236}">
                  <a16:creationId xmlns:a16="http://schemas.microsoft.com/office/drawing/2014/main" id="{1648C141-D7B3-4144-873E-C67C87E10AA3}"/>
                </a:ext>
              </a:extLst>
            </p:cNvPr>
            <p:cNvCxnSpPr>
              <a:cxnSpLocks/>
            </p:cNvCxnSpPr>
            <p:nvPr/>
          </p:nvCxnSpPr>
          <p:spPr>
            <a:xfrm flipV="1">
              <a:off x="1204942" y="2323518"/>
              <a:ext cx="0" cy="4148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9" name="群組 288">
            <a:extLst>
              <a:ext uri="{FF2B5EF4-FFF2-40B4-BE49-F238E27FC236}">
                <a16:creationId xmlns:a16="http://schemas.microsoft.com/office/drawing/2014/main" id="{5230E489-341C-42C3-9106-1900CDEBA702}"/>
              </a:ext>
            </a:extLst>
          </p:cNvPr>
          <p:cNvGrpSpPr/>
          <p:nvPr/>
        </p:nvGrpSpPr>
        <p:grpSpPr>
          <a:xfrm>
            <a:off x="662759" y="823265"/>
            <a:ext cx="5510019" cy="3761800"/>
            <a:chOff x="1186486" y="991719"/>
            <a:chExt cx="5510019" cy="3761800"/>
          </a:xfrm>
        </p:grpSpPr>
        <p:cxnSp>
          <p:nvCxnSpPr>
            <p:cNvPr id="27" name="直線單箭頭接點 26">
              <a:extLst>
                <a:ext uri="{FF2B5EF4-FFF2-40B4-BE49-F238E27FC236}">
                  <a16:creationId xmlns:a16="http://schemas.microsoft.com/office/drawing/2014/main" id="{CAD4A18E-3484-4E7F-83B9-F6C389946C8A}"/>
                </a:ext>
              </a:extLst>
            </p:cNvPr>
            <p:cNvCxnSpPr>
              <a:cxnSpLocks/>
              <a:endCxn id="29" idx="1"/>
            </p:cNvCxnSpPr>
            <p:nvPr/>
          </p:nvCxnSpPr>
          <p:spPr>
            <a:xfrm flipV="1">
              <a:off x="3403002" y="2692289"/>
              <a:ext cx="786103" cy="231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a:extLst>
                <a:ext uri="{FF2B5EF4-FFF2-40B4-BE49-F238E27FC236}">
                  <a16:creationId xmlns:a16="http://schemas.microsoft.com/office/drawing/2014/main" id="{4CA62F61-33A0-49B1-B1DC-32F887750B8A}"/>
                </a:ext>
              </a:extLst>
            </p:cNvPr>
            <p:cNvCxnSpPr>
              <a:cxnSpLocks/>
            </p:cNvCxnSpPr>
            <p:nvPr/>
          </p:nvCxnSpPr>
          <p:spPr>
            <a:xfrm>
              <a:off x="3431074" y="3162496"/>
              <a:ext cx="744186" cy="180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文字方塊 28">
                  <a:extLst>
                    <a:ext uri="{FF2B5EF4-FFF2-40B4-BE49-F238E27FC236}">
                      <a16:creationId xmlns:a16="http://schemas.microsoft.com/office/drawing/2014/main" id="{D7EFA016-4186-4008-A88B-E81DFC888A71}"/>
                    </a:ext>
                  </a:extLst>
                </p:cNvPr>
                <p:cNvSpPr txBox="1"/>
                <p:nvPr/>
              </p:nvSpPr>
              <p:spPr>
                <a:xfrm>
                  <a:off x="4189105" y="2531273"/>
                  <a:ext cx="409098" cy="322031"/>
                </a:xfrm>
                <a:prstGeom prst="rect">
                  <a:avLst/>
                </a:prstGeom>
                <a:noFill/>
                <a:ln w="28575">
                  <a:solidFill>
                    <a:schemeClr val="bg2">
                      <a:lumMod val="50000"/>
                    </a:schemeClr>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𝑓</m:t>
                            </m:r>
                          </m:e>
                          <m:sub>
                            <m:sSup>
                              <m:sSupPr>
                                <m:ctrlPr>
                                  <a:rPr lang="en-US" altLang="zh-TW" i="1" smtClean="0">
                                    <a:latin typeface="Cambria Math" panose="02040503050406030204" pitchFamily="18" charset="0"/>
                                  </a:rPr>
                                </m:ctrlPr>
                              </m:sSupPr>
                              <m:e>
                                <m:r>
                                  <a:rPr lang="zh-TW" altLang="en-US" i="1" smtClean="0">
                                    <a:latin typeface="Cambria Math" panose="02040503050406030204" pitchFamily="18" charset="0"/>
                                  </a:rPr>
                                  <m:t>𝜃</m:t>
                                </m:r>
                              </m:e>
                              <m:sup>
                                <m:r>
                                  <a:rPr lang="en-US" altLang="zh-TW" b="0" i="1" smtClean="0">
                                    <a:latin typeface="Cambria Math" panose="02040503050406030204" pitchFamily="18" charset="0"/>
                                  </a:rPr>
                                  <m:t>1∗</m:t>
                                </m:r>
                              </m:sup>
                            </m:sSup>
                          </m:sub>
                        </m:sSub>
                      </m:oMath>
                    </m:oMathPara>
                  </a14:m>
                  <a:endParaRPr lang="zh-TW" altLang="en-US" dirty="0"/>
                </a:p>
              </p:txBody>
            </p:sp>
          </mc:Choice>
          <mc:Fallback xmlns="">
            <p:sp>
              <p:nvSpPr>
                <p:cNvPr id="29" name="文字方塊 28">
                  <a:extLst>
                    <a:ext uri="{FF2B5EF4-FFF2-40B4-BE49-F238E27FC236}">
                      <a16:creationId xmlns:a16="http://schemas.microsoft.com/office/drawing/2014/main" id="{D7EFA016-4186-4008-A88B-E81DFC888A71}"/>
                    </a:ext>
                  </a:extLst>
                </p:cNvPr>
                <p:cNvSpPr txBox="1">
                  <a:spLocks noRot="1" noChangeAspect="1" noMove="1" noResize="1" noEditPoints="1" noAdjustHandles="1" noChangeArrowheads="1" noChangeShapeType="1" noTextEdit="1"/>
                </p:cNvSpPr>
                <p:nvPr/>
              </p:nvSpPr>
              <p:spPr>
                <a:xfrm>
                  <a:off x="4189105" y="2531273"/>
                  <a:ext cx="409098" cy="322031"/>
                </a:xfrm>
                <a:prstGeom prst="rect">
                  <a:avLst/>
                </a:prstGeom>
                <a:blipFill>
                  <a:blip r:embed="rId6"/>
                  <a:stretch>
                    <a:fillRect/>
                  </a:stretch>
                </a:blipFill>
                <a:ln w="28575">
                  <a:solidFill>
                    <a:schemeClr val="bg2">
                      <a:lumMod val="50000"/>
                    </a:schemeClr>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4" name="文字方塊 33">
                  <a:extLst>
                    <a:ext uri="{FF2B5EF4-FFF2-40B4-BE49-F238E27FC236}">
                      <a16:creationId xmlns:a16="http://schemas.microsoft.com/office/drawing/2014/main" id="{188A2581-0AB3-4C19-97FD-81564EE84E35}"/>
                    </a:ext>
                  </a:extLst>
                </p:cNvPr>
                <p:cNvSpPr txBox="1"/>
                <p:nvPr/>
              </p:nvSpPr>
              <p:spPr>
                <a:xfrm>
                  <a:off x="4198674" y="3175497"/>
                  <a:ext cx="440966" cy="310534"/>
                </a:xfrm>
                <a:prstGeom prst="rect">
                  <a:avLst/>
                </a:prstGeom>
                <a:noFill/>
                <a:ln w="28575">
                  <a:solidFill>
                    <a:srgbClr val="00206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𝑓</m:t>
                            </m:r>
                          </m:e>
                          <m:sub>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b="0" i="1" smtClean="0">
                                    <a:latin typeface="Cambria Math" panose="02040503050406030204" pitchFamily="18" charset="0"/>
                                  </a:rPr>
                                  <m:t>2</m:t>
                                </m:r>
                                <m:r>
                                  <a:rPr lang="en-US" altLang="zh-TW" i="1">
                                    <a:latin typeface="Cambria Math" panose="02040503050406030204" pitchFamily="18" charset="0"/>
                                  </a:rPr>
                                  <m:t>∗</m:t>
                                </m:r>
                              </m:sup>
                            </m:sSup>
                          </m:sub>
                        </m:sSub>
                      </m:oMath>
                    </m:oMathPara>
                  </a14:m>
                  <a:endParaRPr lang="zh-TW" altLang="en-US" dirty="0"/>
                </a:p>
              </p:txBody>
            </p:sp>
          </mc:Choice>
          <mc:Fallback xmlns="">
            <p:sp>
              <p:nvSpPr>
                <p:cNvPr id="34" name="文字方塊 33">
                  <a:extLst>
                    <a:ext uri="{FF2B5EF4-FFF2-40B4-BE49-F238E27FC236}">
                      <a16:creationId xmlns:a16="http://schemas.microsoft.com/office/drawing/2014/main" id="{188A2581-0AB3-4C19-97FD-81564EE84E35}"/>
                    </a:ext>
                  </a:extLst>
                </p:cNvPr>
                <p:cNvSpPr txBox="1">
                  <a:spLocks noRot="1" noChangeAspect="1" noMove="1" noResize="1" noEditPoints="1" noAdjustHandles="1" noChangeArrowheads="1" noChangeShapeType="1" noTextEdit="1"/>
                </p:cNvSpPr>
                <p:nvPr/>
              </p:nvSpPr>
              <p:spPr>
                <a:xfrm>
                  <a:off x="4198674" y="3175497"/>
                  <a:ext cx="440966" cy="310534"/>
                </a:xfrm>
                <a:prstGeom prst="rect">
                  <a:avLst/>
                </a:prstGeom>
                <a:blipFill>
                  <a:blip r:embed="rId7"/>
                  <a:stretch>
                    <a:fillRect b="-1786"/>
                  </a:stretch>
                </a:blipFill>
                <a:ln w="28575">
                  <a:solidFill>
                    <a:srgbClr val="00206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3" name="文字方塊 32">
                  <a:extLst>
                    <a:ext uri="{FF2B5EF4-FFF2-40B4-BE49-F238E27FC236}">
                      <a16:creationId xmlns:a16="http://schemas.microsoft.com/office/drawing/2014/main" id="{4B2E69AD-AFCF-4E5B-A21E-7C55A6129CE7}"/>
                    </a:ext>
                  </a:extLst>
                </p:cNvPr>
                <p:cNvSpPr txBox="1"/>
                <p:nvPr/>
              </p:nvSpPr>
              <p:spPr>
                <a:xfrm>
                  <a:off x="5414379" y="2869182"/>
                  <a:ext cx="629339" cy="307777"/>
                </a:xfrm>
                <a:prstGeom prst="rect">
                  <a:avLst/>
                </a:prstGeom>
                <a:noFill/>
              </p:spPr>
              <p:txBody>
                <a:bodyPr wrap="none" rtlCol="0">
                  <a:spAutoFit/>
                </a:bodyPr>
                <a:lstStyle/>
                <a:p>
                  <a:r>
                    <a:rPr lang="en-US" altLang="zh-TW" dirty="0"/>
                    <a:t>  L(</a:t>
                  </a:r>
                  <a14:m>
                    <m:oMath xmlns:m="http://schemas.openxmlformats.org/officeDocument/2006/math">
                      <m:r>
                        <a:rPr lang="zh-TW" altLang="en-US" i="1">
                          <a:latin typeface="Cambria Math" panose="02040503050406030204" pitchFamily="18" charset="0"/>
                        </a:rPr>
                        <m:t>𝜙</m:t>
                      </m:r>
                    </m:oMath>
                  </a14:m>
                  <a:r>
                    <a:rPr lang="en-US" altLang="zh-TW" dirty="0"/>
                    <a:t>)</a:t>
                  </a:r>
                  <a:endParaRPr lang="zh-TW" altLang="en-US" dirty="0"/>
                </a:p>
              </p:txBody>
            </p:sp>
          </mc:Choice>
          <mc:Fallback xmlns="">
            <p:sp>
              <p:nvSpPr>
                <p:cNvPr id="33" name="文字方塊 32">
                  <a:extLst>
                    <a:ext uri="{FF2B5EF4-FFF2-40B4-BE49-F238E27FC236}">
                      <a16:creationId xmlns:a16="http://schemas.microsoft.com/office/drawing/2014/main" id="{4B2E69AD-AFCF-4E5B-A21E-7C55A6129CE7}"/>
                    </a:ext>
                  </a:extLst>
                </p:cNvPr>
                <p:cNvSpPr txBox="1">
                  <a:spLocks noRot="1" noChangeAspect="1" noMove="1" noResize="1" noEditPoints="1" noAdjustHandles="1" noChangeArrowheads="1" noChangeShapeType="1" noTextEdit="1"/>
                </p:cNvSpPr>
                <p:nvPr/>
              </p:nvSpPr>
              <p:spPr>
                <a:xfrm>
                  <a:off x="5414379" y="2869182"/>
                  <a:ext cx="629339" cy="307777"/>
                </a:xfrm>
                <a:prstGeom prst="rect">
                  <a:avLst/>
                </a:prstGeom>
                <a:blipFill>
                  <a:blip r:embed="rId8"/>
                  <a:stretch>
                    <a:fillRect t="-3922" r="-1923" b="-1960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8" name="文字方塊 117">
                  <a:extLst>
                    <a:ext uri="{FF2B5EF4-FFF2-40B4-BE49-F238E27FC236}">
                      <a16:creationId xmlns:a16="http://schemas.microsoft.com/office/drawing/2014/main" id="{BD11486B-7CF4-4111-B503-DD8DC30AC5AA}"/>
                    </a:ext>
                  </a:extLst>
                </p:cNvPr>
                <p:cNvSpPr txBox="1"/>
                <p:nvPr/>
              </p:nvSpPr>
              <p:spPr>
                <a:xfrm>
                  <a:off x="5366659" y="991719"/>
                  <a:ext cx="1287060" cy="646332"/>
                </a:xfrm>
                <a:prstGeom prst="rect">
                  <a:avLst/>
                </a:prstGeom>
                <a:noFill/>
              </p:spPr>
              <p:txBody>
                <a:bodyPr wrap="square" rtlCol="0">
                  <a:spAutoFit/>
                </a:bodyPr>
                <a:lstStyle/>
                <a:p>
                  <a:r>
                    <a:rPr lang="en-US" altLang="zh-TW" sz="1200" dirty="0"/>
                    <a:t>Find </a:t>
                  </a:r>
                  <a14:m>
                    <m:oMath xmlns:m="http://schemas.openxmlformats.org/officeDocument/2006/math">
                      <m:r>
                        <a:rPr lang="zh-TW" altLang="en-US" sz="1200" i="1">
                          <a:latin typeface="Cambria Math" panose="02040503050406030204" pitchFamily="18" charset="0"/>
                        </a:rPr>
                        <m:t>𝜙</m:t>
                      </m:r>
                    </m:oMath>
                  </a14:m>
                  <a:r>
                    <a:rPr lang="en-US" altLang="zh-TW" sz="1200" dirty="0"/>
                    <a:t> that can</a:t>
                  </a:r>
                </a:p>
                <a:p>
                  <a:r>
                    <a:rPr lang="en-US" altLang="zh-TW" sz="1200" dirty="0"/>
                    <a:t> minimize L(</a:t>
                  </a:r>
                  <a14:m>
                    <m:oMath xmlns:m="http://schemas.openxmlformats.org/officeDocument/2006/math">
                      <m:r>
                        <a:rPr lang="zh-TW" altLang="en-US" sz="1200" i="1">
                          <a:latin typeface="Cambria Math" panose="02040503050406030204" pitchFamily="18" charset="0"/>
                        </a:rPr>
                        <m:t>𝜙</m:t>
                      </m:r>
                    </m:oMath>
                  </a14:m>
                  <a:r>
                    <a:rPr lang="en-US" altLang="zh-TW" sz="1200" dirty="0"/>
                    <a:t>)</a:t>
                  </a:r>
                  <a:endParaRPr lang="zh-TW" altLang="en-US" sz="1200" dirty="0"/>
                </a:p>
                <a:p>
                  <a:r>
                    <a:rPr lang="en-US" altLang="zh-TW" sz="1200" dirty="0"/>
                    <a:t> </a:t>
                  </a:r>
                  <a:endParaRPr lang="zh-TW" altLang="en-US" sz="1200" dirty="0"/>
                </a:p>
              </p:txBody>
            </p:sp>
          </mc:Choice>
          <mc:Fallback xmlns="">
            <p:sp>
              <p:nvSpPr>
                <p:cNvPr id="118" name="文字方塊 117">
                  <a:extLst>
                    <a:ext uri="{FF2B5EF4-FFF2-40B4-BE49-F238E27FC236}">
                      <a16:creationId xmlns:a16="http://schemas.microsoft.com/office/drawing/2014/main" id="{BD11486B-7CF4-4111-B503-DD8DC30AC5AA}"/>
                    </a:ext>
                  </a:extLst>
                </p:cNvPr>
                <p:cNvSpPr txBox="1">
                  <a:spLocks noRot="1" noChangeAspect="1" noMove="1" noResize="1" noEditPoints="1" noAdjustHandles="1" noChangeArrowheads="1" noChangeShapeType="1" noTextEdit="1"/>
                </p:cNvSpPr>
                <p:nvPr/>
              </p:nvSpPr>
              <p:spPr>
                <a:xfrm>
                  <a:off x="5366659" y="991719"/>
                  <a:ext cx="1287060" cy="646332"/>
                </a:xfrm>
                <a:prstGeom prst="rect">
                  <a:avLst/>
                </a:prstGeom>
                <a:blipFill>
                  <a:blip r:embed="rId9"/>
                  <a:stretch>
                    <a:fillRect t="-94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3" name="矩形 112">
                  <a:extLst>
                    <a:ext uri="{FF2B5EF4-FFF2-40B4-BE49-F238E27FC236}">
                      <a16:creationId xmlns:a16="http://schemas.microsoft.com/office/drawing/2014/main" id="{BE11C8C7-60FD-43A3-94F8-099E08E84F66}"/>
                    </a:ext>
                  </a:extLst>
                </p:cNvPr>
                <p:cNvSpPr/>
                <p:nvPr/>
              </p:nvSpPr>
              <p:spPr>
                <a:xfrm>
                  <a:off x="5013737" y="1528715"/>
                  <a:ext cx="1682768" cy="319446"/>
                </a:xfrm>
                <a:prstGeom prst="rect">
                  <a:avLst/>
                </a:prstGeom>
                <a:ln w="28575">
                  <a:solidFill>
                    <a:schemeClr val="tx1">
                      <a:lumMod val="75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r>
                              <a:rPr lang="zh-TW" altLang="en-US" i="1">
                                <a:latin typeface="Cambria Math" panose="02040503050406030204" pitchFamily="18" charset="0"/>
                              </a:rPr>
                              <m:t>𝜙</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r>
                          <a:rPr lang="en-US" altLang="zh-TW" b="0" i="1" smtClean="0">
                            <a:latin typeface="Cambria Math" panose="02040503050406030204" pitchFamily="18" charset="0"/>
                          </a:rPr>
                          <m:t>𝑎𝑟𝑔𝑚𝑖𝑛𝐿</m:t>
                        </m:r>
                        <m:r>
                          <a:rPr lang="en-US" altLang="zh-TW" b="0" i="1" smtClean="0">
                            <a:latin typeface="Cambria Math" panose="02040503050406030204" pitchFamily="18" charset="0"/>
                          </a:rPr>
                          <m:t>(</m:t>
                        </m:r>
                        <m:r>
                          <a:rPr lang="zh-TW" altLang="en-US" b="0" i="1" smtClean="0">
                            <a:latin typeface="Cambria Math" panose="02040503050406030204" pitchFamily="18" charset="0"/>
                          </a:rPr>
                          <m:t>𝜙</m:t>
                        </m:r>
                        <m:r>
                          <a:rPr lang="en-US" altLang="zh-TW" b="0" i="1" smtClean="0">
                            <a:latin typeface="Cambria Math" panose="02040503050406030204" pitchFamily="18" charset="0"/>
                          </a:rPr>
                          <m:t>)</m:t>
                        </m:r>
                      </m:oMath>
                    </m:oMathPara>
                  </a14:m>
                  <a:endParaRPr lang="zh-TW" altLang="en-US" dirty="0"/>
                </a:p>
              </p:txBody>
            </p:sp>
          </mc:Choice>
          <mc:Fallback xmlns="">
            <p:sp>
              <p:nvSpPr>
                <p:cNvPr id="113" name="矩形 112">
                  <a:extLst>
                    <a:ext uri="{FF2B5EF4-FFF2-40B4-BE49-F238E27FC236}">
                      <a16:creationId xmlns:a16="http://schemas.microsoft.com/office/drawing/2014/main" id="{BE11C8C7-60FD-43A3-94F8-099E08E84F66}"/>
                    </a:ext>
                  </a:extLst>
                </p:cNvPr>
                <p:cNvSpPr>
                  <a:spLocks noRot="1" noChangeAspect="1" noMove="1" noResize="1" noEditPoints="1" noAdjustHandles="1" noChangeArrowheads="1" noChangeShapeType="1" noTextEdit="1"/>
                </p:cNvSpPr>
                <p:nvPr/>
              </p:nvSpPr>
              <p:spPr>
                <a:xfrm>
                  <a:off x="5013737" y="1528715"/>
                  <a:ext cx="1682768" cy="319446"/>
                </a:xfrm>
                <a:prstGeom prst="rect">
                  <a:avLst/>
                </a:prstGeom>
                <a:blipFill>
                  <a:blip r:embed="rId10"/>
                  <a:stretch>
                    <a:fillRect/>
                  </a:stretch>
                </a:blipFill>
                <a:ln w="28575">
                  <a:solidFill>
                    <a:schemeClr val="tx1">
                      <a:lumMod val="75000"/>
                    </a:schemeClr>
                  </a:solidFill>
                </a:ln>
              </p:spPr>
              <p:txBody>
                <a:bodyPr/>
                <a:lstStyle/>
                <a:p>
                  <a:r>
                    <a:rPr lang="zh-TW" altLang="en-US">
                      <a:noFill/>
                    </a:rPr>
                    <a:t> </a:t>
                  </a:r>
                </a:p>
              </p:txBody>
            </p:sp>
          </mc:Fallback>
        </mc:AlternateContent>
        <p:sp>
          <p:nvSpPr>
            <p:cNvPr id="137" name="文字方塊 136">
              <a:extLst>
                <a:ext uri="{FF2B5EF4-FFF2-40B4-BE49-F238E27FC236}">
                  <a16:creationId xmlns:a16="http://schemas.microsoft.com/office/drawing/2014/main" id="{C7960B4D-7D7E-4348-B9E6-CBDBCD863B7E}"/>
                </a:ext>
              </a:extLst>
            </p:cNvPr>
            <p:cNvSpPr txBox="1"/>
            <p:nvPr/>
          </p:nvSpPr>
          <p:spPr>
            <a:xfrm>
              <a:off x="4086269" y="2884683"/>
              <a:ext cx="749479" cy="259435"/>
            </a:xfrm>
            <a:prstGeom prst="rect">
              <a:avLst/>
            </a:prstGeom>
            <a:noFill/>
          </p:spPr>
          <p:txBody>
            <a:bodyPr wrap="square" rtlCol="0">
              <a:spAutoFit/>
            </a:bodyPr>
            <a:lstStyle/>
            <a:p>
              <a:r>
                <a:rPr lang="en-US" altLang="zh-TW" sz="1100" dirty="0"/>
                <a:t>classifier</a:t>
              </a:r>
              <a:endParaRPr lang="zh-TW" altLang="en-US" sz="1100" dirty="0"/>
            </a:p>
          </p:txBody>
        </p:sp>
        <p:sp>
          <p:nvSpPr>
            <p:cNvPr id="182" name="箭號: 向上 181">
              <a:extLst>
                <a:ext uri="{FF2B5EF4-FFF2-40B4-BE49-F238E27FC236}">
                  <a16:creationId xmlns:a16="http://schemas.microsoft.com/office/drawing/2014/main" id="{85E27A89-CC4C-4A46-9455-1791F6455976}"/>
                </a:ext>
              </a:extLst>
            </p:cNvPr>
            <p:cNvSpPr/>
            <p:nvPr/>
          </p:nvSpPr>
          <p:spPr>
            <a:xfrm rot="5400000">
              <a:off x="4787212" y="2570048"/>
              <a:ext cx="49672" cy="2524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3" name="箭號: 向上 182">
              <a:extLst>
                <a:ext uri="{FF2B5EF4-FFF2-40B4-BE49-F238E27FC236}">
                  <a16:creationId xmlns:a16="http://schemas.microsoft.com/office/drawing/2014/main" id="{6099EA3A-95A7-4C96-9FF5-3BC350BE122F}"/>
                </a:ext>
              </a:extLst>
            </p:cNvPr>
            <p:cNvSpPr/>
            <p:nvPr/>
          </p:nvSpPr>
          <p:spPr>
            <a:xfrm rot="5400000">
              <a:off x="4806849" y="3192406"/>
              <a:ext cx="49674" cy="2523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78" name="矩形 177">
                  <a:extLst>
                    <a:ext uri="{FF2B5EF4-FFF2-40B4-BE49-F238E27FC236}">
                      <a16:creationId xmlns:a16="http://schemas.microsoft.com/office/drawing/2014/main" id="{F430202F-BA2D-4973-87CA-2893DC24F3FB}"/>
                    </a:ext>
                  </a:extLst>
                </p:cNvPr>
                <p:cNvSpPr/>
                <p:nvPr/>
              </p:nvSpPr>
              <p:spPr>
                <a:xfrm>
                  <a:off x="4941720" y="2571366"/>
                  <a:ext cx="375103"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𝑙</m:t>
                            </m:r>
                          </m:e>
                          <m:sup>
                            <m:r>
                              <a:rPr lang="en-US" altLang="zh-TW" i="1">
                                <a:latin typeface="Cambria Math" panose="02040503050406030204" pitchFamily="18" charset="0"/>
                              </a:rPr>
                              <m:t>1</m:t>
                            </m:r>
                          </m:sup>
                        </m:sSup>
                      </m:oMath>
                    </m:oMathPara>
                  </a14:m>
                  <a:endParaRPr lang="zh-TW" altLang="en-US" dirty="0"/>
                </a:p>
              </p:txBody>
            </p:sp>
          </mc:Choice>
          <mc:Fallback xmlns="">
            <p:sp>
              <p:nvSpPr>
                <p:cNvPr id="178" name="矩形 177">
                  <a:extLst>
                    <a:ext uri="{FF2B5EF4-FFF2-40B4-BE49-F238E27FC236}">
                      <a16:creationId xmlns:a16="http://schemas.microsoft.com/office/drawing/2014/main" id="{F430202F-BA2D-4973-87CA-2893DC24F3FB}"/>
                    </a:ext>
                  </a:extLst>
                </p:cNvPr>
                <p:cNvSpPr>
                  <a:spLocks noRot="1" noChangeAspect="1" noMove="1" noResize="1" noEditPoints="1" noAdjustHandles="1" noChangeArrowheads="1" noChangeShapeType="1" noTextEdit="1"/>
                </p:cNvSpPr>
                <p:nvPr/>
              </p:nvSpPr>
              <p:spPr>
                <a:xfrm>
                  <a:off x="4941720" y="2571366"/>
                  <a:ext cx="375103" cy="307777"/>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7" name="矩形 186">
                  <a:extLst>
                    <a:ext uri="{FF2B5EF4-FFF2-40B4-BE49-F238E27FC236}">
                      <a16:creationId xmlns:a16="http://schemas.microsoft.com/office/drawing/2014/main" id="{BC337FF4-A3B1-4BB7-BE6F-3DE9D15D93E7}"/>
                    </a:ext>
                  </a:extLst>
                </p:cNvPr>
                <p:cNvSpPr/>
                <p:nvPr/>
              </p:nvSpPr>
              <p:spPr>
                <a:xfrm>
                  <a:off x="4932196" y="3252512"/>
                  <a:ext cx="378950"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𝑙</m:t>
                            </m:r>
                          </m:e>
                          <m:sup>
                            <m:r>
                              <a:rPr lang="en-US" altLang="zh-TW" i="1">
                                <a:latin typeface="Cambria Math" panose="02040503050406030204" pitchFamily="18" charset="0"/>
                              </a:rPr>
                              <m:t>2</m:t>
                            </m:r>
                          </m:sup>
                        </m:sSup>
                      </m:oMath>
                    </m:oMathPara>
                  </a14:m>
                  <a:endParaRPr lang="zh-TW" altLang="en-US" dirty="0"/>
                </a:p>
              </p:txBody>
            </p:sp>
          </mc:Choice>
          <mc:Fallback xmlns="">
            <p:sp>
              <p:nvSpPr>
                <p:cNvPr id="187" name="矩形 186">
                  <a:extLst>
                    <a:ext uri="{FF2B5EF4-FFF2-40B4-BE49-F238E27FC236}">
                      <a16:creationId xmlns:a16="http://schemas.microsoft.com/office/drawing/2014/main" id="{BC337FF4-A3B1-4BB7-BE6F-3DE9D15D93E7}"/>
                    </a:ext>
                  </a:extLst>
                </p:cNvPr>
                <p:cNvSpPr>
                  <a:spLocks noRot="1" noChangeAspect="1" noMove="1" noResize="1" noEditPoints="1" noAdjustHandles="1" noChangeArrowheads="1" noChangeShapeType="1" noTextEdit="1"/>
                </p:cNvSpPr>
                <p:nvPr/>
              </p:nvSpPr>
              <p:spPr>
                <a:xfrm>
                  <a:off x="4932196" y="3252512"/>
                  <a:ext cx="378950" cy="307777"/>
                </a:xfrm>
                <a:prstGeom prst="rect">
                  <a:avLst/>
                </a:prstGeom>
                <a:blipFill>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88" name="矩形 187">
                  <a:extLst>
                    <a:ext uri="{FF2B5EF4-FFF2-40B4-BE49-F238E27FC236}">
                      <a16:creationId xmlns:a16="http://schemas.microsoft.com/office/drawing/2014/main" id="{6DFB61CD-9910-48A6-A3F2-221A7FC76544}"/>
                    </a:ext>
                  </a:extLst>
                </p:cNvPr>
                <p:cNvSpPr/>
                <p:nvPr/>
              </p:nvSpPr>
              <p:spPr>
                <a:xfrm>
                  <a:off x="4925465" y="2854719"/>
                  <a:ext cx="36901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rPr>
                          <m:t>+</m:t>
                        </m:r>
                      </m:oMath>
                    </m:oMathPara>
                  </a14:m>
                  <a:endParaRPr lang="zh-TW" altLang="en-US" dirty="0"/>
                </a:p>
              </p:txBody>
            </p:sp>
          </mc:Choice>
          <mc:Fallback xmlns="">
            <p:sp>
              <p:nvSpPr>
                <p:cNvPr id="188" name="矩形 187">
                  <a:extLst>
                    <a:ext uri="{FF2B5EF4-FFF2-40B4-BE49-F238E27FC236}">
                      <a16:creationId xmlns:a16="http://schemas.microsoft.com/office/drawing/2014/main" id="{6DFB61CD-9910-48A6-A3F2-221A7FC76544}"/>
                    </a:ext>
                  </a:extLst>
                </p:cNvPr>
                <p:cNvSpPr>
                  <a:spLocks noRot="1" noChangeAspect="1" noMove="1" noResize="1" noEditPoints="1" noAdjustHandles="1" noChangeArrowheads="1" noChangeShapeType="1" noTextEdit="1"/>
                </p:cNvSpPr>
                <p:nvPr/>
              </p:nvSpPr>
              <p:spPr>
                <a:xfrm>
                  <a:off x="4925465" y="2854719"/>
                  <a:ext cx="369012" cy="307777"/>
                </a:xfrm>
                <a:prstGeom prst="rect">
                  <a:avLst/>
                </a:prstGeom>
                <a:blipFill>
                  <a:blip r:embed="rId13"/>
                  <a:stretch>
                    <a:fillRect/>
                  </a:stretch>
                </a:blipFill>
              </p:spPr>
              <p:txBody>
                <a:bodyPr/>
                <a:lstStyle/>
                <a:p>
                  <a:r>
                    <a:rPr lang="zh-TW" altLang="en-US">
                      <a:noFill/>
                    </a:rPr>
                    <a:t> </a:t>
                  </a:r>
                </a:p>
              </p:txBody>
            </p:sp>
          </mc:Fallback>
        </mc:AlternateContent>
        <p:sp>
          <p:nvSpPr>
            <p:cNvPr id="212" name="箭號: 向上 211">
              <a:extLst>
                <a:ext uri="{FF2B5EF4-FFF2-40B4-BE49-F238E27FC236}">
                  <a16:creationId xmlns:a16="http://schemas.microsoft.com/office/drawing/2014/main" id="{D4CD31DC-514A-489B-AC1D-6715D2F3A279}"/>
                </a:ext>
              </a:extLst>
            </p:cNvPr>
            <p:cNvSpPr/>
            <p:nvPr/>
          </p:nvSpPr>
          <p:spPr>
            <a:xfrm flipH="1">
              <a:off x="5504576" y="1918437"/>
              <a:ext cx="119266" cy="882179"/>
            </a:xfrm>
            <a:prstGeom prst="upArrow">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13" name="箭號: 向上 212">
              <a:extLst>
                <a:ext uri="{FF2B5EF4-FFF2-40B4-BE49-F238E27FC236}">
                  <a16:creationId xmlns:a16="http://schemas.microsoft.com/office/drawing/2014/main" id="{4E651819-EA7D-49C1-B31B-6941156ED682}"/>
                </a:ext>
              </a:extLst>
            </p:cNvPr>
            <p:cNvSpPr/>
            <p:nvPr/>
          </p:nvSpPr>
          <p:spPr>
            <a:xfrm rot="5400000">
              <a:off x="5339130" y="2927425"/>
              <a:ext cx="119266" cy="23924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220" name="圖片 219">
              <a:extLst>
                <a:ext uri="{FF2B5EF4-FFF2-40B4-BE49-F238E27FC236}">
                  <a16:creationId xmlns:a16="http://schemas.microsoft.com/office/drawing/2014/main" id="{DF869D63-4247-48AF-9EFD-F2E7F73E7A18}"/>
                </a:ext>
              </a:extLst>
            </p:cNvPr>
            <p:cNvPicPr>
              <a:picLocks noChangeAspect="1"/>
            </p:cNvPicPr>
            <p:nvPr/>
          </p:nvPicPr>
          <p:blipFill>
            <a:blip r:embed="rId14"/>
            <a:stretch>
              <a:fillRect/>
            </a:stretch>
          </p:blipFill>
          <p:spPr>
            <a:xfrm>
              <a:off x="3449511" y="1391355"/>
              <a:ext cx="1457528" cy="781159"/>
            </a:xfrm>
            <a:prstGeom prst="rect">
              <a:avLst/>
            </a:prstGeom>
          </p:spPr>
        </p:pic>
        <p:sp>
          <p:nvSpPr>
            <p:cNvPr id="221" name="箭號: 向上 220">
              <a:extLst>
                <a:ext uri="{FF2B5EF4-FFF2-40B4-BE49-F238E27FC236}">
                  <a16:creationId xmlns:a16="http://schemas.microsoft.com/office/drawing/2014/main" id="{0C33A855-6884-4F01-8957-80D31E823D73}"/>
                </a:ext>
              </a:extLst>
            </p:cNvPr>
            <p:cNvSpPr/>
            <p:nvPr/>
          </p:nvSpPr>
          <p:spPr>
            <a:xfrm rot="14229320" flipH="1">
              <a:off x="3832962" y="1871463"/>
              <a:ext cx="115455" cy="12611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222" name="圖片 221">
              <a:extLst>
                <a:ext uri="{FF2B5EF4-FFF2-40B4-BE49-F238E27FC236}">
                  <a16:creationId xmlns:a16="http://schemas.microsoft.com/office/drawing/2014/main" id="{AA2C639F-1E73-4DBC-BA06-2BB2A2EEAE98}"/>
                </a:ext>
              </a:extLst>
            </p:cNvPr>
            <p:cNvPicPr>
              <a:picLocks noChangeAspect="1"/>
            </p:cNvPicPr>
            <p:nvPr/>
          </p:nvPicPr>
          <p:blipFill>
            <a:blip r:embed="rId15"/>
            <a:stretch>
              <a:fillRect/>
            </a:stretch>
          </p:blipFill>
          <p:spPr>
            <a:xfrm>
              <a:off x="3573432" y="4000939"/>
              <a:ext cx="1428949" cy="752580"/>
            </a:xfrm>
            <a:prstGeom prst="rect">
              <a:avLst/>
            </a:prstGeom>
          </p:spPr>
        </p:pic>
        <p:sp>
          <p:nvSpPr>
            <p:cNvPr id="223" name="箭號: 向上 222">
              <a:extLst>
                <a:ext uri="{FF2B5EF4-FFF2-40B4-BE49-F238E27FC236}">
                  <a16:creationId xmlns:a16="http://schemas.microsoft.com/office/drawing/2014/main" id="{2FCC8F04-D6ED-4C11-8E77-88ACA91DAFA0}"/>
                </a:ext>
              </a:extLst>
            </p:cNvPr>
            <p:cNvSpPr/>
            <p:nvPr/>
          </p:nvSpPr>
          <p:spPr>
            <a:xfrm rot="17845247">
              <a:off x="3931354" y="3033937"/>
              <a:ext cx="108385" cy="11525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4" name="文字方塊 233">
              <a:extLst>
                <a:ext uri="{FF2B5EF4-FFF2-40B4-BE49-F238E27FC236}">
                  <a16:creationId xmlns:a16="http://schemas.microsoft.com/office/drawing/2014/main" id="{A7D5800B-DEAA-401D-BFBC-C96338D872C9}"/>
                </a:ext>
              </a:extLst>
            </p:cNvPr>
            <p:cNvSpPr txBox="1"/>
            <p:nvPr/>
          </p:nvSpPr>
          <p:spPr>
            <a:xfrm>
              <a:off x="3252042" y="1129970"/>
              <a:ext cx="1287060" cy="276999"/>
            </a:xfrm>
            <a:prstGeom prst="rect">
              <a:avLst/>
            </a:prstGeom>
            <a:noFill/>
          </p:spPr>
          <p:txBody>
            <a:bodyPr wrap="square" rtlCol="0">
              <a:spAutoFit/>
            </a:bodyPr>
            <a:lstStyle/>
            <a:p>
              <a:r>
                <a:rPr lang="en-US" altLang="zh-TW" sz="1200" dirty="0"/>
                <a:t>Training Tasks</a:t>
              </a:r>
              <a:endParaRPr lang="zh-TW" altLang="en-US" sz="1200" dirty="0"/>
            </a:p>
          </p:txBody>
        </p:sp>
        <p:sp>
          <p:nvSpPr>
            <p:cNvPr id="235" name="文字方塊 54">
              <a:extLst>
                <a:ext uri="{FF2B5EF4-FFF2-40B4-BE49-F238E27FC236}">
                  <a16:creationId xmlns:a16="http://schemas.microsoft.com/office/drawing/2014/main" id="{EB39C9CC-572F-4F8F-A990-2BCBCB938BC9}"/>
                </a:ext>
              </a:extLst>
            </p:cNvPr>
            <p:cNvSpPr txBox="1"/>
            <p:nvPr/>
          </p:nvSpPr>
          <p:spPr>
            <a:xfrm>
              <a:off x="4393204" y="1083582"/>
              <a:ext cx="847018" cy="2737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000" dirty="0">
                  <a:solidFill>
                    <a:schemeClr val="dk2"/>
                  </a:solidFill>
                  <a:latin typeface="Open Sans"/>
                  <a:ea typeface="Open Sans"/>
                  <a:cs typeface="Open Sans"/>
                  <a:sym typeface="Open Sans"/>
                </a:rPr>
                <a:t>Query set</a:t>
              </a:r>
              <a:endParaRPr lang="zh-TW" altLang="en-US" sz="1000" dirty="0">
                <a:solidFill>
                  <a:schemeClr val="dk2"/>
                </a:solidFill>
                <a:latin typeface="Open Sans"/>
                <a:cs typeface="Open Sans"/>
                <a:sym typeface="Open Sans"/>
              </a:endParaRPr>
            </a:p>
          </p:txBody>
        </p:sp>
        <p:sp>
          <p:nvSpPr>
            <p:cNvPr id="237" name="文字方塊 54">
              <a:extLst>
                <a:ext uri="{FF2B5EF4-FFF2-40B4-BE49-F238E27FC236}">
                  <a16:creationId xmlns:a16="http://schemas.microsoft.com/office/drawing/2014/main" id="{82F220EA-0B44-4445-AD69-95518CF2C97A}"/>
                </a:ext>
              </a:extLst>
            </p:cNvPr>
            <p:cNvSpPr txBox="1"/>
            <p:nvPr/>
          </p:nvSpPr>
          <p:spPr>
            <a:xfrm>
              <a:off x="5076628" y="4237825"/>
              <a:ext cx="847018" cy="2737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000" dirty="0">
                  <a:solidFill>
                    <a:schemeClr val="dk2"/>
                  </a:solidFill>
                  <a:latin typeface="Open Sans"/>
                  <a:ea typeface="Open Sans"/>
                  <a:cs typeface="Open Sans"/>
                  <a:sym typeface="Open Sans"/>
                </a:rPr>
                <a:t>Query set</a:t>
              </a:r>
              <a:endParaRPr lang="zh-TW" altLang="en-US" sz="1000" dirty="0">
                <a:solidFill>
                  <a:schemeClr val="dk2"/>
                </a:solidFill>
                <a:latin typeface="Open Sans"/>
                <a:cs typeface="Open Sans"/>
                <a:sym typeface="Open Sans"/>
              </a:endParaRPr>
            </a:p>
          </p:txBody>
        </p:sp>
        <p:sp>
          <p:nvSpPr>
            <p:cNvPr id="274" name="文字方塊 273">
              <a:extLst>
                <a:ext uri="{FF2B5EF4-FFF2-40B4-BE49-F238E27FC236}">
                  <a16:creationId xmlns:a16="http://schemas.microsoft.com/office/drawing/2014/main" id="{2E5FEFBF-6BB3-4A20-8828-163F6AD4EBCF}"/>
                </a:ext>
              </a:extLst>
            </p:cNvPr>
            <p:cNvSpPr txBox="1"/>
            <p:nvPr/>
          </p:nvSpPr>
          <p:spPr>
            <a:xfrm>
              <a:off x="4907039" y="4000924"/>
              <a:ext cx="1287060" cy="276999"/>
            </a:xfrm>
            <a:prstGeom prst="rect">
              <a:avLst/>
            </a:prstGeom>
            <a:noFill/>
          </p:spPr>
          <p:txBody>
            <a:bodyPr wrap="square" rtlCol="0">
              <a:spAutoFit/>
            </a:bodyPr>
            <a:lstStyle/>
            <a:p>
              <a:r>
                <a:rPr lang="en-US" altLang="zh-TW" sz="1200" dirty="0"/>
                <a:t>Training Tasks</a:t>
              </a:r>
              <a:endParaRPr lang="zh-TW" altLang="en-US" sz="1200" dirty="0"/>
            </a:p>
          </p:txBody>
        </p:sp>
        <p:sp>
          <p:nvSpPr>
            <p:cNvPr id="296" name="箭號: 向上 295">
              <a:extLst>
                <a:ext uri="{FF2B5EF4-FFF2-40B4-BE49-F238E27FC236}">
                  <a16:creationId xmlns:a16="http://schemas.microsoft.com/office/drawing/2014/main" id="{0E0DF891-2264-4AB1-8A7A-AB2A3ECEE9BF}"/>
                </a:ext>
              </a:extLst>
            </p:cNvPr>
            <p:cNvSpPr/>
            <p:nvPr/>
          </p:nvSpPr>
          <p:spPr>
            <a:xfrm flipH="1">
              <a:off x="1186486" y="3695358"/>
              <a:ext cx="119266" cy="8821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grpSp>
        <p:nvGrpSpPr>
          <p:cNvPr id="301" name="群組 300">
            <a:extLst>
              <a:ext uri="{FF2B5EF4-FFF2-40B4-BE49-F238E27FC236}">
                <a16:creationId xmlns:a16="http://schemas.microsoft.com/office/drawing/2014/main" id="{E1F3FAD6-E866-4ADF-9086-0EC7182A9BDA}"/>
              </a:ext>
            </a:extLst>
          </p:cNvPr>
          <p:cNvGrpSpPr/>
          <p:nvPr/>
        </p:nvGrpSpPr>
        <p:grpSpPr>
          <a:xfrm>
            <a:off x="6417666" y="2530402"/>
            <a:ext cx="514716" cy="1894892"/>
            <a:chOff x="6210151" y="2288683"/>
            <a:chExt cx="514716" cy="1894892"/>
          </a:xfrm>
        </p:grpSpPr>
        <p:sp>
          <p:nvSpPr>
            <p:cNvPr id="225" name="矩形 224">
              <a:extLst>
                <a:ext uri="{FF2B5EF4-FFF2-40B4-BE49-F238E27FC236}">
                  <a16:creationId xmlns:a16="http://schemas.microsoft.com/office/drawing/2014/main" id="{61EFDC45-A68C-4B59-93D6-0F28D1A9BBA4}"/>
                </a:ext>
              </a:extLst>
            </p:cNvPr>
            <p:cNvSpPr/>
            <p:nvPr/>
          </p:nvSpPr>
          <p:spPr>
            <a:xfrm>
              <a:off x="6210151" y="2288683"/>
              <a:ext cx="471695" cy="39253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26" name="文字方塊 27">
                  <a:extLst>
                    <a:ext uri="{FF2B5EF4-FFF2-40B4-BE49-F238E27FC236}">
                      <a16:creationId xmlns:a16="http://schemas.microsoft.com/office/drawing/2014/main" id="{B2FB8EC2-04CF-4A87-A5A8-428E2D3A9232}"/>
                    </a:ext>
                  </a:extLst>
                </p:cNvPr>
                <p:cNvSpPr txBox="1"/>
                <p:nvPr/>
              </p:nvSpPr>
              <p:spPr>
                <a:xfrm>
                  <a:off x="6286158" y="2355197"/>
                  <a:ext cx="314558" cy="189947"/>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14:m>
                    <m:oMathPara xmlns:m="http://schemas.openxmlformats.org/officeDocument/2006/math">
                      <m:oMathParaPr>
                        <m:jc m:val="centerGroup"/>
                      </m:oMathParaPr>
                      <m:oMath xmlns:m="http://schemas.openxmlformats.org/officeDocument/2006/math">
                        <m:sSub>
                          <m:sSubPr>
                            <m:ctrlPr>
                              <a:rPr kumimoji="0" lang="en-US" altLang="zh-TW" sz="1400" b="0" i="1" u="none" strike="noStrike" kern="1200" cap="none" spc="0" normalizeH="0" baseline="0" noProof="0">
                                <a:ln>
                                  <a:noFill/>
                                </a:ln>
                                <a:solidFill>
                                  <a:prstClr val="black"/>
                                </a:solidFill>
                                <a:effectLst/>
                                <a:uLnTx/>
                                <a:uFillTx/>
                                <a:latin typeface="Cambria Math" panose="02040503050406030204" pitchFamily="18" charset="0"/>
                              </a:rPr>
                            </m:ctrlPr>
                          </m:sSubPr>
                          <m:e>
                            <m:r>
                              <m:rPr>
                                <m:sty m:val="p"/>
                              </m:rPr>
                              <a:rPr kumimoji="0" lang="en-US" altLang="zh-TW" sz="1400" b="0" i="1" u="none" strike="noStrike" kern="1200" cap="none" spc="0" normalizeH="0" baseline="0" noProof="0">
                                <a:ln>
                                  <a:noFill/>
                                </a:ln>
                                <a:solidFill>
                                  <a:prstClr val="black"/>
                                </a:solidFill>
                                <a:effectLst/>
                                <a:uLnTx/>
                                <a:uFillTx/>
                                <a:latin typeface="Cambria Math" panose="02040503050406030204" pitchFamily="18" charset="0"/>
                              </a:rPr>
                              <m:t>F</m:t>
                            </m:r>
                          </m:e>
                          <m:sub>
                            <m:sSup>
                              <m:sSupPr>
                                <m:ctrlPr>
                                  <a:rPr lang="en-US" altLang="zh-TW" sz="1400" i="1">
                                    <a:solidFill>
                                      <a:srgbClr val="FF0000"/>
                                    </a:solidFill>
                                    <a:latin typeface="Cambria Math" panose="02040503050406030204" pitchFamily="18" charset="0"/>
                                  </a:rPr>
                                </m:ctrlPr>
                              </m:sSupPr>
                              <m:e>
                                <m:r>
                                  <a:rPr lang="zh-TW" altLang="en-US" sz="1400" i="1">
                                    <a:solidFill>
                                      <a:srgbClr val="FF0000"/>
                                    </a:solidFill>
                                    <a:latin typeface="Cambria Math" panose="02040503050406030204" pitchFamily="18" charset="0"/>
                                  </a:rPr>
                                  <m:t>𝜙</m:t>
                                </m:r>
                              </m:e>
                              <m:sup>
                                <m:r>
                                  <a:rPr lang="zh-TW" altLang="en-US" sz="1400" i="1">
                                    <a:solidFill>
                                      <a:srgbClr val="FF0000"/>
                                    </a:solidFill>
                                    <a:latin typeface="Cambria Math" panose="02040503050406030204" pitchFamily="18" charset="0"/>
                                  </a:rPr>
                                  <m:t>∗</m:t>
                                </m:r>
                              </m:sup>
                            </m:sSup>
                          </m:sub>
                        </m:sSub>
                      </m:oMath>
                    </m:oMathPara>
                  </a14:m>
                  <a:endParaRPr kumimoji="0" lang="zh-TW" altLang="en-US"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mc:Choice>
          <mc:Fallback xmlns="">
            <p:sp>
              <p:nvSpPr>
                <p:cNvPr id="226" name="文字方塊 27">
                  <a:extLst>
                    <a:ext uri="{FF2B5EF4-FFF2-40B4-BE49-F238E27FC236}">
                      <a16:creationId xmlns:a16="http://schemas.microsoft.com/office/drawing/2014/main" id="{B2FB8EC2-04CF-4A87-A5A8-428E2D3A9232}"/>
                    </a:ext>
                  </a:extLst>
                </p:cNvPr>
                <p:cNvSpPr txBox="1">
                  <a:spLocks noRot="1" noChangeAspect="1" noMove="1" noResize="1" noEditPoints="1" noAdjustHandles="1" noChangeArrowheads="1" noChangeShapeType="1" noTextEdit="1"/>
                </p:cNvSpPr>
                <p:nvPr/>
              </p:nvSpPr>
              <p:spPr>
                <a:xfrm>
                  <a:off x="6286158" y="2355197"/>
                  <a:ext cx="314558" cy="189947"/>
                </a:xfrm>
                <a:prstGeom prst="rect">
                  <a:avLst/>
                </a:prstGeom>
                <a:blipFill>
                  <a:blip r:embed="rId16"/>
                  <a:stretch>
                    <a:fillRect l="-11538" b="-54839"/>
                  </a:stretch>
                </a:blipFill>
              </p:spPr>
              <p:txBody>
                <a:bodyPr/>
                <a:lstStyle/>
                <a:p>
                  <a:r>
                    <a:rPr lang="zh-TW" altLang="en-US">
                      <a:noFill/>
                    </a:rPr>
                    <a:t> </a:t>
                  </a:r>
                </a:p>
              </p:txBody>
            </p:sp>
          </mc:Fallback>
        </mc:AlternateContent>
        <p:sp>
          <p:nvSpPr>
            <p:cNvPr id="261" name="箭號: 向上 260">
              <a:extLst>
                <a:ext uri="{FF2B5EF4-FFF2-40B4-BE49-F238E27FC236}">
                  <a16:creationId xmlns:a16="http://schemas.microsoft.com/office/drawing/2014/main" id="{4AF8195E-D66D-45C0-A160-3D8D27B05E9A}"/>
                </a:ext>
              </a:extLst>
            </p:cNvPr>
            <p:cNvSpPr/>
            <p:nvPr/>
          </p:nvSpPr>
          <p:spPr>
            <a:xfrm rot="10800000">
              <a:off x="6428699" y="2771349"/>
              <a:ext cx="108640" cy="2832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262" name="文字方塊 261">
                  <a:extLst>
                    <a:ext uri="{FF2B5EF4-FFF2-40B4-BE49-F238E27FC236}">
                      <a16:creationId xmlns:a16="http://schemas.microsoft.com/office/drawing/2014/main" id="{10C0B5B0-817A-4E48-8AA9-BB921E647698}"/>
                    </a:ext>
                  </a:extLst>
                </p:cNvPr>
                <p:cNvSpPr txBox="1"/>
                <p:nvPr/>
              </p:nvSpPr>
              <p:spPr>
                <a:xfrm>
                  <a:off x="6253434" y="3103986"/>
                  <a:ext cx="440966" cy="307777"/>
                </a:xfrm>
                <a:prstGeom prst="rect">
                  <a:avLst/>
                </a:prstGeom>
                <a:noFill/>
                <a:ln w="28575">
                  <a:solidFill>
                    <a:srgbClr val="00206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panose="02040503050406030204" pitchFamily="18" charset="0"/>
                              </a:rPr>
                              <m:t>𝑓</m:t>
                            </m:r>
                          </m:e>
                          <m:sub>
                            <m:sSup>
                              <m:sSupPr>
                                <m:ctrlPr>
                                  <a:rPr lang="en-US" altLang="zh-TW" i="1" smtClean="0">
                                    <a:latin typeface="Cambria Math" panose="02040503050406030204" pitchFamily="18" charset="0"/>
                                  </a:rPr>
                                </m:ctrlPr>
                              </m:sSupPr>
                              <m:e>
                                <m:r>
                                  <a:rPr lang="zh-TW" altLang="en-US" i="1" smtClean="0">
                                    <a:latin typeface="Cambria Math" panose="02040503050406030204" pitchFamily="18" charset="0"/>
                                  </a:rPr>
                                  <m:t>𝜃</m:t>
                                </m:r>
                              </m:e>
                              <m:sup>
                                <m:r>
                                  <a:rPr lang="en-US" altLang="zh-TW" b="0" i="1" smtClean="0">
                                    <a:latin typeface="Cambria Math" panose="02040503050406030204" pitchFamily="18" charset="0"/>
                                  </a:rPr>
                                  <m:t>∗</m:t>
                                </m:r>
                              </m:sup>
                            </m:sSup>
                          </m:sub>
                        </m:sSub>
                      </m:oMath>
                    </m:oMathPara>
                  </a14:m>
                  <a:endParaRPr lang="zh-TW" altLang="en-US" dirty="0"/>
                </a:p>
              </p:txBody>
            </p:sp>
          </mc:Choice>
          <mc:Fallback xmlns="">
            <p:sp>
              <p:nvSpPr>
                <p:cNvPr id="262" name="文字方塊 261">
                  <a:extLst>
                    <a:ext uri="{FF2B5EF4-FFF2-40B4-BE49-F238E27FC236}">
                      <a16:creationId xmlns:a16="http://schemas.microsoft.com/office/drawing/2014/main" id="{10C0B5B0-817A-4E48-8AA9-BB921E647698}"/>
                    </a:ext>
                  </a:extLst>
                </p:cNvPr>
                <p:cNvSpPr txBox="1">
                  <a:spLocks noRot="1" noChangeAspect="1" noMove="1" noResize="1" noEditPoints="1" noAdjustHandles="1" noChangeArrowheads="1" noChangeShapeType="1" noTextEdit="1"/>
                </p:cNvSpPr>
                <p:nvPr/>
              </p:nvSpPr>
              <p:spPr>
                <a:xfrm>
                  <a:off x="6253434" y="3103986"/>
                  <a:ext cx="440966" cy="307777"/>
                </a:xfrm>
                <a:prstGeom prst="rect">
                  <a:avLst/>
                </a:prstGeom>
                <a:blipFill>
                  <a:blip r:embed="rId17"/>
                  <a:stretch>
                    <a:fillRect b="-3636"/>
                  </a:stretch>
                </a:blipFill>
                <a:ln w="28575">
                  <a:solidFill>
                    <a:srgbClr val="002060"/>
                  </a:solidFill>
                </a:ln>
              </p:spPr>
              <p:txBody>
                <a:bodyPr/>
                <a:lstStyle/>
                <a:p>
                  <a:r>
                    <a:rPr lang="zh-TW" altLang="en-US">
                      <a:noFill/>
                    </a:rPr>
                    <a:t> </a:t>
                  </a:r>
                </a:p>
              </p:txBody>
            </p:sp>
          </mc:Fallback>
        </mc:AlternateContent>
        <p:sp>
          <p:nvSpPr>
            <p:cNvPr id="264" name="箭號: 向上 263">
              <a:extLst>
                <a:ext uri="{FF2B5EF4-FFF2-40B4-BE49-F238E27FC236}">
                  <a16:creationId xmlns:a16="http://schemas.microsoft.com/office/drawing/2014/main" id="{1F6FF6E6-5D75-4B11-BB41-34EC8BA3F0B9}"/>
                </a:ext>
              </a:extLst>
            </p:cNvPr>
            <p:cNvSpPr/>
            <p:nvPr/>
          </p:nvSpPr>
          <p:spPr>
            <a:xfrm rot="10800000">
              <a:off x="6445728" y="3519902"/>
              <a:ext cx="108640" cy="2832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65" name="文字方塊 264">
              <a:extLst>
                <a:ext uri="{FF2B5EF4-FFF2-40B4-BE49-F238E27FC236}">
                  <a16:creationId xmlns:a16="http://schemas.microsoft.com/office/drawing/2014/main" id="{6AD49D30-07DE-4890-95AF-47C82C9FD5AC}"/>
                </a:ext>
              </a:extLst>
            </p:cNvPr>
            <p:cNvSpPr txBox="1"/>
            <p:nvPr/>
          </p:nvSpPr>
          <p:spPr>
            <a:xfrm>
              <a:off x="6301353" y="3875798"/>
              <a:ext cx="423514" cy="307777"/>
            </a:xfrm>
            <a:prstGeom prst="rect">
              <a:avLst/>
            </a:prstGeom>
            <a:noFill/>
          </p:spPr>
          <p:txBody>
            <a:bodyPr wrap="none" rtlCol="0">
              <a:spAutoFit/>
            </a:bodyPr>
            <a:lstStyle/>
            <a:p>
              <a:r>
                <a:rPr lang="en-US" altLang="zh-TW" dirty="0"/>
                <a:t>cat</a:t>
              </a:r>
              <a:endParaRPr lang="zh-TW" altLang="en-US" dirty="0"/>
            </a:p>
          </p:txBody>
        </p:sp>
      </p:grpSp>
      <p:grpSp>
        <p:nvGrpSpPr>
          <p:cNvPr id="300" name="群組 299">
            <a:extLst>
              <a:ext uri="{FF2B5EF4-FFF2-40B4-BE49-F238E27FC236}">
                <a16:creationId xmlns:a16="http://schemas.microsoft.com/office/drawing/2014/main" id="{ACA9FA4F-E678-496C-8DC5-75DAD4313D0E}"/>
              </a:ext>
            </a:extLst>
          </p:cNvPr>
          <p:cNvGrpSpPr/>
          <p:nvPr/>
        </p:nvGrpSpPr>
        <p:grpSpPr>
          <a:xfrm>
            <a:off x="6939099" y="1443413"/>
            <a:ext cx="2327060" cy="2667257"/>
            <a:chOff x="6885822" y="1283313"/>
            <a:chExt cx="2327060" cy="2667257"/>
          </a:xfrm>
        </p:grpSpPr>
        <p:sp>
          <p:nvSpPr>
            <p:cNvPr id="236" name="文字方塊 235">
              <a:extLst>
                <a:ext uri="{FF2B5EF4-FFF2-40B4-BE49-F238E27FC236}">
                  <a16:creationId xmlns:a16="http://schemas.microsoft.com/office/drawing/2014/main" id="{A7FE8915-BFB8-4FF7-B437-B73CA4EA2085}"/>
                </a:ext>
              </a:extLst>
            </p:cNvPr>
            <p:cNvSpPr txBox="1"/>
            <p:nvPr/>
          </p:nvSpPr>
          <p:spPr>
            <a:xfrm>
              <a:off x="7925822" y="3673571"/>
              <a:ext cx="1287060" cy="276999"/>
            </a:xfrm>
            <a:prstGeom prst="rect">
              <a:avLst/>
            </a:prstGeom>
            <a:noFill/>
          </p:spPr>
          <p:txBody>
            <a:bodyPr wrap="square" rtlCol="0">
              <a:spAutoFit/>
            </a:bodyPr>
            <a:lstStyle/>
            <a:p>
              <a:r>
                <a:rPr lang="en-US" altLang="zh-TW" sz="1200" dirty="0"/>
                <a:t>Testing Tasks</a:t>
              </a:r>
              <a:endParaRPr lang="zh-TW" altLang="en-US" sz="1200" dirty="0"/>
            </a:p>
          </p:txBody>
        </p:sp>
        <p:sp>
          <p:nvSpPr>
            <p:cNvPr id="249" name="矩形 248">
              <a:extLst>
                <a:ext uri="{FF2B5EF4-FFF2-40B4-BE49-F238E27FC236}">
                  <a16:creationId xmlns:a16="http://schemas.microsoft.com/office/drawing/2014/main" id="{634360DB-C290-41A7-958D-674A2ABA2384}"/>
                </a:ext>
              </a:extLst>
            </p:cNvPr>
            <p:cNvSpPr/>
            <p:nvPr/>
          </p:nvSpPr>
          <p:spPr>
            <a:xfrm>
              <a:off x="7912344" y="2077582"/>
              <a:ext cx="1153062" cy="149939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54" name="矩形 253">
              <a:extLst>
                <a:ext uri="{FF2B5EF4-FFF2-40B4-BE49-F238E27FC236}">
                  <a16:creationId xmlns:a16="http://schemas.microsoft.com/office/drawing/2014/main" id="{29ACE895-1FC9-4D19-9770-D36B4A353B3B}"/>
                </a:ext>
              </a:extLst>
            </p:cNvPr>
            <p:cNvSpPr/>
            <p:nvPr/>
          </p:nvSpPr>
          <p:spPr>
            <a:xfrm>
              <a:off x="8001371" y="2172305"/>
              <a:ext cx="997051" cy="61040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55" name="Picture 2" descr="ãcatãçåçæå°çµæ">
              <a:extLst>
                <a:ext uri="{FF2B5EF4-FFF2-40B4-BE49-F238E27FC236}">
                  <a16:creationId xmlns:a16="http://schemas.microsoft.com/office/drawing/2014/main" id="{411D1A34-9F42-453D-A8EE-08EB955EAF5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63533" y="2231109"/>
              <a:ext cx="398846" cy="407224"/>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ãdogãçåçæå°çµæ">
              <a:extLst>
                <a:ext uri="{FF2B5EF4-FFF2-40B4-BE49-F238E27FC236}">
                  <a16:creationId xmlns:a16="http://schemas.microsoft.com/office/drawing/2014/main" id="{61827016-5B1C-4769-A945-C44F1D8EBF3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38532" y="2231109"/>
              <a:ext cx="398846" cy="407600"/>
            </a:xfrm>
            <a:prstGeom prst="rect">
              <a:avLst/>
            </a:prstGeom>
            <a:noFill/>
            <a:extLst>
              <a:ext uri="{909E8E84-426E-40DD-AFC4-6F175D3DCCD1}">
                <a14:hiddenFill xmlns:a14="http://schemas.microsoft.com/office/drawing/2010/main">
                  <a:solidFill>
                    <a:srgbClr val="FFFFFF"/>
                  </a:solidFill>
                </a14:hiddenFill>
              </a:ext>
            </a:extLst>
          </p:spPr>
        </p:pic>
        <p:sp>
          <p:nvSpPr>
            <p:cNvPr id="257" name="文字方塊 7">
              <a:extLst>
                <a:ext uri="{FF2B5EF4-FFF2-40B4-BE49-F238E27FC236}">
                  <a16:creationId xmlns:a16="http://schemas.microsoft.com/office/drawing/2014/main" id="{61BA83AD-200E-47BC-A1C3-B7AAC90FEFA1}"/>
                </a:ext>
              </a:extLst>
            </p:cNvPr>
            <p:cNvSpPr txBox="1"/>
            <p:nvPr/>
          </p:nvSpPr>
          <p:spPr>
            <a:xfrm>
              <a:off x="8045473" y="2598419"/>
              <a:ext cx="376813"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cat</a:t>
              </a:r>
              <a:endParaRPr kumimoji="0" lang="zh-TW" altLang="en-US" sz="1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58" name="文字方塊 8">
              <a:extLst>
                <a:ext uri="{FF2B5EF4-FFF2-40B4-BE49-F238E27FC236}">
                  <a16:creationId xmlns:a16="http://schemas.microsoft.com/office/drawing/2014/main" id="{DF5AB172-0840-42D6-BF5B-FE17556077B2}"/>
                </a:ext>
              </a:extLst>
            </p:cNvPr>
            <p:cNvSpPr txBox="1"/>
            <p:nvPr/>
          </p:nvSpPr>
          <p:spPr>
            <a:xfrm>
              <a:off x="8539993" y="2602286"/>
              <a:ext cx="398846" cy="246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dog</a:t>
              </a:r>
              <a:endParaRPr kumimoji="0" lang="zh-TW" altLang="en-US" sz="10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pic>
          <p:nvPicPr>
            <p:cNvPr id="251" name="Picture 4" descr="ãcatãçåçæå°çµæ">
              <a:extLst>
                <a:ext uri="{FF2B5EF4-FFF2-40B4-BE49-F238E27FC236}">
                  <a16:creationId xmlns:a16="http://schemas.microsoft.com/office/drawing/2014/main" id="{AC144C02-E8B3-4B33-BFE3-F156D883FD6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489977" y="3055466"/>
              <a:ext cx="398846" cy="407600"/>
            </a:xfrm>
            <a:prstGeom prst="rect">
              <a:avLst/>
            </a:prstGeom>
            <a:noFill/>
            <a:extLst>
              <a:ext uri="{909E8E84-426E-40DD-AFC4-6F175D3DCCD1}">
                <a14:hiddenFill xmlns:a14="http://schemas.microsoft.com/office/drawing/2010/main">
                  <a:solidFill>
                    <a:srgbClr val="FFFFFF"/>
                  </a:solidFill>
                </a14:hiddenFill>
              </a:ext>
            </a:extLst>
          </p:spPr>
        </p:pic>
        <p:sp>
          <p:nvSpPr>
            <p:cNvPr id="252" name="文字方塊 48">
              <a:extLst>
                <a:ext uri="{FF2B5EF4-FFF2-40B4-BE49-F238E27FC236}">
                  <a16:creationId xmlns:a16="http://schemas.microsoft.com/office/drawing/2014/main" id="{C2B3222C-B679-4AF4-86F4-B666D1621DD5}"/>
                </a:ext>
              </a:extLst>
            </p:cNvPr>
            <p:cNvSpPr txBox="1"/>
            <p:nvPr/>
          </p:nvSpPr>
          <p:spPr>
            <a:xfrm>
              <a:off x="8264614" y="2783516"/>
              <a:ext cx="470563"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0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Train</a:t>
              </a:r>
              <a:endParaRPr kumimoji="0" lang="zh-TW" altLang="en-US" sz="10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53" name="文字方塊 50">
              <a:extLst>
                <a:ext uri="{FF2B5EF4-FFF2-40B4-BE49-F238E27FC236}">
                  <a16:creationId xmlns:a16="http://schemas.microsoft.com/office/drawing/2014/main" id="{59BC1A53-708E-45F7-AA09-A71272B1BEC9}"/>
                </a:ext>
              </a:extLst>
            </p:cNvPr>
            <p:cNvSpPr txBox="1"/>
            <p:nvPr/>
          </p:nvSpPr>
          <p:spPr>
            <a:xfrm>
              <a:off x="7984874" y="3199885"/>
              <a:ext cx="442306"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0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Test</a:t>
              </a:r>
              <a:endParaRPr kumimoji="0" lang="zh-TW" altLang="en-US" sz="1000" b="0" i="1"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260" name="箭號: 向上 259">
              <a:extLst>
                <a:ext uri="{FF2B5EF4-FFF2-40B4-BE49-F238E27FC236}">
                  <a16:creationId xmlns:a16="http://schemas.microsoft.com/office/drawing/2014/main" id="{7926684B-89CA-4222-9A92-03B71AB26137}"/>
                </a:ext>
              </a:extLst>
            </p:cNvPr>
            <p:cNvSpPr/>
            <p:nvPr/>
          </p:nvSpPr>
          <p:spPr>
            <a:xfrm rot="16200000">
              <a:off x="7314688" y="2136055"/>
              <a:ext cx="96618" cy="897517"/>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dirty="0"/>
            </a:p>
          </p:txBody>
        </p:sp>
        <p:sp>
          <p:nvSpPr>
            <p:cNvPr id="263" name="箭號: 向上 262">
              <a:extLst>
                <a:ext uri="{FF2B5EF4-FFF2-40B4-BE49-F238E27FC236}">
                  <a16:creationId xmlns:a16="http://schemas.microsoft.com/office/drawing/2014/main" id="{409BFC2D-A136-48B8-BE0A-859166C0FAEB}"/>
                </a:ext>
              </a:extLst>
            </p:cNvPr>
            <p:cNvSpPr/>
            <p:nvPr/>
          </p:nvSpPr>
          <p:spPr>
            <a:xfrm rot="16200000">
              <a:off x="7312177" y="2878665"/>
              <a:ext cx="78264" cy="919286"/>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dirty="0"/>
            </a:p>
          </p:txBody>
        </p:sp>
        <p:sp>
          <p:nvSpPr>
            <p:cNvPr id="270" name="文字方塊 54">
              <a:extLst>
                <a:ext uri="{FF2B5EF4-FFF2-40B4-BE49-F238E27FC236}">
                  <a16:creationId xmlns:a16="http://schemas.microsoft.com/office/drawing/2014/main" id="{E15AA836-C59E-4934-B98A-58F4B32CC912}"/>
                </a:ext>
              </a:extLst>
            </p:cNvPr>
            <p:cNvSpPr txBox="1"/>
            <p:nvPr/>
          </p:nvSpPr>
          <p:spPr>
            <a:xfrm>
              <a:off x="6964736" y="3440104"/>
              <a:ext cx="847018" cy="2737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TW" sz="1000" dirty="0">
                  <a:solidFill>
                    <a:schemeClr val="dk2"/>
                  </a:solidFill>
                  <a:latin typeface="Open Sans"/>
                  <a:ea typeface="Open Sans"/>
                  <a:cs typeface="Open Sans"/>
                  <a:sym typeface="Open Sans"/>
                </a:rPr>
                <a:t>Query set</a:t>
              </a:r>
              <a:endParaRPr lang="zh-TW" altLang="en-US" sz="1000" dirty="0">
                <a:solidFill>
                  <a:schemeClr val="dk2"/>
                </a:solidFill>
                <a:latin typeface="Open Sans"/>
                <a:cs typeface="Open Sans"/>
                <a:sym typeface="Open Sans"/>
              </a:endParaRPr>
            </a:p>
          </p:txBody>
        </p:sp>
        <p:sp>
          <p:nvSpPr>
            <p:cNvPr id="271" name="文字方塊 52">
              <a:extLst>
                <a:ext uri="{FF2B5EF4-FFF2-40B4-BE49-F238E27FC236}">
                  <a16:creationId xmlns:a16="http://schemas.microsoft.com/office/drawing/2014/main" id="{6BEA56AC-F4E0-4D69-8716-182B4C95426D}"/>
                </a:ext>
              </a:extLst>
            </p:cNvPr>
            <p:cNvSpPr txBox="1"/>
            <p:nvPr/>
          </p:nvSpPr>
          <p:spPr>
            <a:xfrm>
              <a:off x="6885822" y="2184370"/>
              <a:ext cx="950895" cy="2737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TW" sz="1000" dirty="0">
                  <a:solidFill>
                    <a:schemeClr val="dk2"/>
                  </a:solidFill>
                  <a:latin typeface="Open Sans"/>
                  <a:ea typeface="Open Sans"/>
                  <a:cs typeface="Open Sans"/>
                  <a:sym typeface="Open Sans"/>
                </a:rPr>
                <a:t>Support set</a:t>
              </a:r>
            </a:p>
          </p:txBody>
        </p:sp>
        <p:sp>
          <p:nvSpPr>
            <p:cNvPr id="276" name="文字方塊 275">
              <a:extLst>
                <a:ext uri="{FF2B5EF4-FFF2-40B4-BE49-F238E27FC236}">
                  <a16:creationId xmlns:a16="http://schemas.microsoft.com/office/drawing/2014/main" id="{263C9078-1A95-4060-8304-8F7D4488D6DA}"/>
                </a:ext>
              </a:extLst>
            </p:cNvPr>
            <p:cNvSpPr txBox="1"/>
            <p:nvPr/>
          </p:nvSpPr>
          <p:spPr>
            <a:xfrm>
              <a:off x="7827797" y="1283313"/>
              <a:ext cx="1287060" cy="461665"/>
            </a:xfrm>
            <a:prstGeom prst="rect">
              <a:avLst/>
            </a:prstGeom>
            <a:noFill/>
          </p:spPr>
          <p:txBody>
            <a:bodyPr wrap="square" rtlCol="0">
              <a:spAutoFit/>
            </a:bodyPr>
            <a:lstStyle/>
            <a:p>
              <a:r>
                <a:rPr lang="en-US" altLang="zh-TW" sz="1200" dirty="0"/>
                <a:t>Anonymous session</a:t>
              </a:r>
              <a:endParaRPr lang="zh-TW" altLang="en-US" sz="1200" dirty="0"/>
            </a:p>
          </p:txBody>
        </p:sp>
        <p:sp>
          <p:nvSpPr>
            <p:cNvPr id="277" name="箭號: 向下 276">
              <a:extLst>
                <a:ext uri="{FF2B5EF4-FFF2-40B4-BE49-F238E27FC236}">
                  <a16:creationId xmlns:a16="http://schemas.microsoft.com/office/drawing/2014/main" id="{D367A125-D16E-49AC-A4E1-003ACB607F97}"/>
                </a:ext>
              </a:extLst>
            </p:cNvPr>
            <p:cNvSpPr/>
            <p:nvPr/>
          </p:nvSpPr>
          <p:spPr>
            <a:xfrm>
              <a:off x="8148912" y="1798051"/>
              <a:ext cx="119266" cy="3259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79" name="群組 278">
            <a:extLst>
              <a:ext uri="{FF2B5EF4-FFF2-40B4-BE49-F238E27FC236}">
                <a16:creationId xmlns:a16="http://schemas.microsoft.com/office/drawing/2014/main" id="{F8FF42EA-0E08-435C-8144-3AE73EF17B8C}"/>
              </a:ext>
            </a:extLst>
          </p:cNvPr>
          <p:cNvGrpSpPr/>
          <p:nvPr/>
        </p:nvGrpSpPr>
        <p:grpSpPr>
          <a:xfrm>
            <a:off x="8244609" y="534817"/>
            <a:ext cx="471695" cy="392536"/>
            <a:chOff x="7839035" y="4090238"/>
            <a:chExt cx="471695" cy="392536"/>
          </a:xfrm>
        </p:grpSpPr>
        <p:sp>
          <p:nvSpPr>
            <p:cNvPr id="280" name="矩形 279">
              <a:extLst>
                <a:ext uri="{FF2B5EF4-FFF2-40B4-BE49-F238E27FC236}">
                  <a16:creationId xmlns:a16="http://schemas.microsoft.com/office/drawing/2014/main" id="{7B79FFEA-1A5D-4AE4-B82B-7CBF63CBA4E9}"/>
                </a:ext>
              </a:extLst>
            </p:cNvPr>
            <p:cNvSpPr/>
            <p:nvPr/>
          </p:nvSpPr>
          <p:spPr>
            <a:xfrm>
              <a:off x="7839035" y="4090238"/>
              <a:ext cx="471695" cy="39253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281" name="文字方塊 27">
                  <a:extLst>
                    <a:ext uri="{FF2B5EF4-FFF2-40B4-BE49-F238E27FC236}">
                      <a16:creationId xmlns:a16="http://schemas.microsoft.com/office/drawing/2014/main" id="{8A94273F-C1B4-4DB6-A854-059C8BEAB4C1}"/>
                    </a:ext>
                  </a:extLst>
                </p:cNvPr>
                <p:cNvSpPr txBox="1"/>
                <p:nvPr/>
              </p:nvSpPr>
              <p:spPr>
                <a:xfrm>
                  <a:off x="7915042" y="4156752"/>
                  <a:ext cx="314558" cy="189947"/>
                </a:xfrm>
                <a:prstGeom prst="rect">
                  <a:avLst/>
                </a:prstGeom>
                <a:noFill/>
              </p:spPr>
              <p:txBody>
                <a:bodyPr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defRPr/>
                  </a:pPr>
                  <a14:m>
                    <m:oMathPara xmlns:m="http://schemas.openxmlformats.org/officeDocument/2006/math">
                      <m:oMathParaPr>
                        <m:jc m:val="centerGroup"/>
                      </m:oMathParaPr>
                      <m:oMath xmlns:m="http://schemas.openxmlformats.org/officeDocument/2006/math">
                        <m:sSub>
                          <m:sSubPr>
                            <m:ctrlPr>
                              <a:rPr kumimoji="0" lang="en-US" altLang="zh-TW" sz="1400" b="0" i="1" u="none" strike="noStrike" kern="1200" cap="none" spc="0" normalizeH="0" baseline="0" noProof="0">
                                <a:ln>
                                  <a:noFill/>
                                </a:ln>
                                <a:solidFill>
                                  <a:prstClr val="black"/>
                                </a:solidFill>
                                <a:effectLst/>
                                <a:uLnTx/>
                                <a:uFillTx/>
                                <a:latin typeface="Cambria Math" panose="02040503050406030204" pitchFamily="18" charset="0"/>
                              </a:rPr>
                            </m:ctrlPr>
                          </m:sSubPr>
                          <m:e>
                            <m:r>
                              <m:rPr>
                                <m:sty m:val="p"/>
                              </m:rPr>
                              <a:rPr kumimoji="0" lang="en-US" altLang="zh-TW" sz="1400" b="0" i="1" u="none" strike="noStrike" kern="1200" cap="none" spc="0" normalizeH="0" baseline="0" noProof="0">
                                <a:ln>
                                  <a:noFill/>
                                </a:ln>
                                <a:solidFill>
                                  <a:prstClr val="black"/>
                                </a:solidFill>
                                <a:effectLst/>
                                <a:uLnTx/>
                                <a:uFillTx/>
                                <a:latin typeface="Cambria Math" panose="02040503050406030204" pitchFamily="18" charset="0"/>
                              </a:rPr>
                              <m:t>F</m:t>
                            </m:r>
                          </m:e>
                          <m:sub>
                            <m:sSup>
                              <m:sSupPr>
                                <m:ctrlPr>
                                  <a:rPr lang="en-US" altLang="zh-TW" sz="1400" i="1">
                                    <a:solidFill>
                                      <a:srgbClr val="FF0000"/>
                                    </a:solidFill>
                                    <a:latin typeface="Cambria Math" panose="02040503050406030204" pitchFamily="18" charset="0"/>
                                  </a:rPr>
                                </m:ctrlPr>
                              </m:sSupPr>
                              <m:e>
                                <m:r>
                                  <a:rPr lang="zh-TW" altLang="en-US" sz="1400" i="1">
                                    <a:solidFill>
                                      <a:srgbClr val="FF0000"/>
                                    </a:solidFill>
                                    <a:latin typeface="Cambria Math" panose="02040503050406030204" pitchFamily="18" charset="0"/>
                                  </a:rPr>
                                  <m:t>𝜙</m:t>
                                </m:r>
                              </m:e>
                              <m:sup>
                                <m:r>
                                  <a:rPr lang="zh-TW" altLang="en-US" sz="1400" i="1">
                                    <a:solidFill>
                                      <a:srgbClr val="FF0000"/>
                                    </a:solidFill>
                                    <a:latin typeface="Cambria Math" panose="02040503050406030204" pitchFamily="18" charset="0"/>
                                  </a:rPr>
                                  <m:t>∗</m:t>
                                </m:r>
                              </m:sup>
                            </m:sSup>
                          </m:sub>
                        </m:sSub>
                      </m:oMath>
                    </m:oMathPara>
                  </a14:m>
                  <a:endParaRPr kumimoji="0" lang="zh-TW" altLang="en-US"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mc:Choice>
          <mc:Fallback xmlns="">
            <p:sp>
              <p:nvSpPr>
                <p:cNvPr id="281" name="文字方塊 27">
                  <a:extLst>
                    <a:ext uri="{FF2B5EF4-FFF2-40B4-BE49-F238E27FC236}">
                      <a16:creationId xmlns:a16="http://schemas.microsoft.com/office/drawing/2014/main" id="{8A94273F-C1B4-4DB6-A854-059C8BEAB4C1}"/>
                    </a:ext>
                  </a:extLst>
                </p:cNvPr>
                <p:cNvSpPr txBox="1">
                  <a:spLocks noRot="1" noChangeAspect="1" noMove="1" noResize="1" noEditPoints="1" noAdjustHandles="1" noChangeArrowheads="1" noChangeShapeType="1" noTextEdit="1"/>
                </p:cNvSpPr>
                <p:nvPr/>
              </p:nvSpPr>
              <p:spPr>
                <a:xfrm>
                  <a:off x="7915042" y="4156752"/>
                  <a:ext cx="314558" cy="189947"/>
                </a:xfrm>
                <a:prstGeom prst="rect">
                  <a:avLst/>
                </a:prstGeom>
                <a:blipFill>
                  <a:blip r:embed="rId16"/>
                  <a:stretch>
                    <a:fillRect l="-11538" b="-54839"/>
                  </a:stretch>
                </a:blipFill>
              </p:spPr>
              <p:txBody>
                <a:bodyPr/>
                <a:lstStyle/>
                <a:p>
                  <a:r>
                    <a:rPr lang="zh-TW" altLang="en-US">
                      <a:noFill/>
                    </a:rPr>
                    <a:t> </a:t>
                  </a:r>
                </a:p>
              </p:txBody>
            </p:sp>
          </mc:Fallback>
        </mc:AlternateContent>
      </p:grpSp>
      <p:sp>
        <p:nvSpPr>
          <p:cNvPr id="282" name="文字方塊 281">
            <a:extLst>
              <a:ext uri="{FF2B5EF4-FFF2-40B4-BE49-F238E27FC236}">
                <a16:creationId xmlns:a16="http://schemas.microsoft.com/office/drawing/2014/main" id="{6C866D05-AADD-499C-B3F2-C238B5E17329}"/>
              </a:ext>
            </a:extLst>
          </p:cNvPr>
          <p:cNvSpPr txBox="1"/>
          <p:nvPr/>
        </p:nvSpPr>
        <p:spPr>
          <a:xfrm>
            <a:off x="7572351" y="584935"/>
            <a:ext cx="662361" cy="307777"/>
          </a:xfrm>
          <a:prstGeom prst="rect">
            <a:avLst/>
          </a:prstGeom>
          <a:noFill/>
        </p:spPr>
        <p:txBody>
          <a:bodyPr wrap="none" rtlCol="0">
            <a:spAutoFit/>
          </a:bodyPr>
          <a:lstStyle/>
          <a:p>
            <a:r>
              <a:rPr lang="en-US" altLang="zh-TW" dirty="0"/>
              <a:t>Goal :</a:t>
            </a:r>
            <a:endParaRPr lang="zh-TW" altLang="en-US" dirty="0"/>
          </a:p>
        </p:txBody>
      </p:sp>
      <p:cxnSp>
        <p:nvCxnSpPr>
          <p:cNvPr id="298" name="接點: 肘形 297">
            <a:extLst>
              <a:ext uri="{FF2B5EF4-FFF2-40B4-BE49-F238E27FC236}">
                <a16:creationId xmlns:a16="http://schemas.microsoft.com/office/drawing/2014/main" id="{CFE135A9-A647-47CD-84F4-602A1613651C}"/>
              </a:ext>
            </a:extLst>
          </p:cNvPr>
          <p:cNvCxnSpPr>
            <a:cxnSpLocks/>
            <a:stCxn id="113" idx="3"/>
            <a:endCxn id="225" idx="0"/>
          </p:cNvCxnSpPr>
          <p:nvPr/>
        </p:nvCxnSpPr>
        <p:spPr>
          <a:xfrm>
            <a:off x="6172778" y="1519984"/>
            <a:ext cx="480736" cy="1010418"/>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10" name="接點: 肘形 309">
            <a:extLst>
              <a:ext uri="{FF2B5EF4-FFF2-40B4-BE49-F238E27FC236}">
                <a16:creationId xmlns:a16="http://schemas.microsoft.com/office/drawing/2014/main" id="{9FF59C92-C7F5-45E7-A8D4-C0C000368B60}"/>
              </a:ext>
            </a:extLst>
          </p:cNvPr>
          <p:cNvCxnSpPr>
            <a:cxnSpLocks/>
          </p:cNvCxnSpPr>
          <p:nvPr/>
        </p:nvCxnSpPr>
        <p:spPr>
          <a:xfrm rot="10800000" flipV="1">
            <a:off x="1952368" y="1715466"/>
            <a:ext cx="3758949" cy="3044960"/>
          </a:xfrm>
          <a:prstGeom prst="bentConnector3">
            <a:avLst>
              <a:gd name="adj1" fmla="val -579"/>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15" name="文字方塊 314">
            <a:extLst>
              <a:ext uri="{FF2B5EF4-FFF2-40B4-BE49-F238E27FC236}">
                <a16:creationId xmlns:a16="http://schemas.microsoft.com/office/drawing/2014/main" id="{4CB492E6-D3E8-4DFB-83B1-C07EC275711B}"/>
              </a:ext>
            </a:extLst>
          </p:cNvPr>
          <p:cNvSpPr txBox="1"/>
          <p:nvPr/>
        </p:nvSpPr>
        <p:spPr>
          <a:xfrm>
            <a:off x="5735346" y="4506784"/>
            <a:ext cx="758327" cy="276999"/>
          </a:xfrm>
          <a:prstGeom prst="rect">
            <a:avLst/>
          </a:prstGeom>
          <a:noFill/>
        </p:spPr>
        <p:txBody>
          <a:bodyPr wrap="square" rtlCol="0">
            <a:spAutoFit/>
          </a:bodyPr>
          <a:lstStyle/>
          <a:p>
            <a:r>
              <a:rPr lang="en-US" altLang="zh-TW" sz="1200" dirty="0"/>
              <a:t>update</a:t>
            </a:r>
            <a:endParaRPr lang="zh-TW" altLang="en-US" sz="1200" dirty="0"/>
          </a:p>
        </p:txBody>
      </p:sp>
      <p:sp>
        <p:nvSpPr>
          <p:cNvPr id="317" name="語音泡泡: 矩形 316">
            <a:extLst>
              <a:ext uri="{FF2B5EF4-FFF2-40B4-BE49-F238E27FC236}">
                <a16:creationId xmlns:a16="http://schemas.microsoft.com/office/drawing/2014/main" id="{FCBB158E-0DF1-466F-9743-4BE7040F35C6}"/>
              </a:ext>
            </a:extLst>
          </p:cNvPr>
          <p:cNvSpPr/>
          <p:nvPr/>
        </p:nvSpPr>
        <p:spPr>
          <a:xfrm>
            <a:off x="2325055" y="2402091"/>
            <a:ext cx="396112" cy="224992"/>
          </a:xfrm>
          <a:prstGeom prst="wedgeRect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bg2">
                    <a:lumMod val="50000"/>
                  </a:schemeClr>
                </a:solidFill>
              </a:rPr>
              <a:t>1</a:t>
            </a:r>
            <a:endParaRPr lang="zh-TW" altLang="en-US" dirty="0">
              <a:solidFill>
                <a:schemeClr val="bg2">
                  <a:lumMod val="50000"/>
                </a:schemeClr>
              </a:solidFill>
            </a:endParaRPr>
          </a:p>
        </p:txBody>
      </p:sp>
      <p:sp>
        <p:nvSpPr>
          <p:cNvPr id="318" name="語音泡泡: 矩形 317">
            <a:extLst>
              <a:ext uri="{FF2B5EF4-FFF2-40B4-BE49-F238E27FC236}">
                <a16:creationId xmlns:a16="http://schemas.microsoft.com/office/drawing/2014/main" id="{B1F57866-FE23-4A14-9F26-FBBFE531B013}"/>
              </a:ext>
            </a:extLst>
          </p:cNvPr>
          <p:cNvSpPr/>
          <p:nvPr/>
        </p:nvSpPr>
        <p:spPr>
          <a:xfrm>
            <a:off x="3994368" y="2049696"/>
            <a:ext cx="396112" cy="224992"/>
          </a:xfrm>
          <a:prstGeom prst="wedgeRect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bg2">
                    <a:lumMod val="50000"/>
                  </a:schemeClr>
                </a:solidFill>
              </a:rPr>
              <a:t>2</a:t>
            </a:r>
            <a:endParaRPr lang="zh-TW" altLang="en-US" dirty="0">
              <a:solidFill>
                <a:schemeClr val="bg2">
                  <a:lumMod val="50000"/>
                </a:schemeClr>
              </a:solidFill>
            </a:endParaRPr>
          </a:p>
        </p:txBody>
      </p:sp>
      <p:sp>
        <p:nvSpPr>
          <p:cNvPr id="319" name="語音泡泡: 矩形 318">
            <a:extLst>
              <a:ext uri="{FF2B5EF4-FFF2-40B4-BE49-F238E27FC236}">
                <a16:creationId xmlns:a16="http://schemas.microsoft.com/office/drawing/2014/main" id="{555BBBA7-F090-4B94-B441-910B82088A4F}"/>
              </a:ext>
            </a:extLst>
          </p:cNvPr>
          <p:cNvSpPr/>
          <p:nvPr/>
        </p:nvSpPr>
        <p:spPr>
          <a:xfrm>
            <a:off x="6015543" y="1055408"/>
            <a:ext cx="396112" cy="224992"/>
          </a:xfrm>
          <a:prstGeom prst="wedgeRect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bg2">
                    <a:lumMod val="50000"/>
                  </a:schemeClr>
                </a:solidFill>
              </a:rPr>
              <a:t>4</a:t>
            </a:r>
            <a:endParaRPr lang="zh-TW" altLang="en-US" dirty="0">
              <a:solidFill>
                <a:schemeClr val="bg2">
                  <a:lumMod val="50000"/>
                </a:schemeClr>
              </a:solidFill>
            </a:endParaRPr>
          </a:p>
        </p:txBody>
      </p:sp>
      <p:sp>
        <p:nvSpPr>
          <p:cNvPr id="320" name="語音泡泡: 矩形 319">
            <a:extLst>
              <a:ext uri="{FF2B5EF4-FFF2-40B4-BE49-F238E27FC236}">
                <a16:creationId xmlns:a16="http://schemas.microsoft.com/office/drawing/2014/main" id="{B2D3D1FB-1716-4D0C-B07D-DDE9C6F5A94D}"/>
              </a:ext>
            </a:extLst>
          </p:cNvPr>
          <p:cNvSpPr/>
          <p:nvPr/>
        </p:nvSpPr>
        <p:spPr>
          <a:xfrm>
            <a:off x="5145572" y="2457857"/>
            <a:ext cx="396112" cy="224992"/>
          </a:xfrm>
          <a:prstGeom prst="wedgeRect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bg2">
                    <a:lumMod val="50000"/>
                  </a:schemeClr>
                </a:solidFill>
              </a:rPr>
              <a:t>3</a:t>
            </a:r>
            <a:endParaRPr lang="zh-TW" altLang="en-US" dirty="0">
              <a:solidFill>
                <a:schemeClr val="bg2">
                  <a:lumMod val="50000"/>
                </a:schemeClr>
              </a:solidFill>
            </a:endParaRPr>
          </a:p>
        </p:txBody>
      </p:sp>
      <p:sp>
        <p:nvSpPr>
          <p:cNvPr id="321" name="語音泡泡: 矩形 320">
            <a:extLst>
              <a:ext uri="{FF2B5EF4-FFF2-40B4-BE49-F238E27FC236}">
                <a16:creationId xmlns:a16="http://schemas.microsoft.com/office/drawing/2014/main" id="{32D76939-E0DD-4DBD-BB37-4A6ED8130990}"/>
              </a:ext>
            </a:extLst>
          </p:cNvPr>
          <p:cNvSpPr/>
          <p:nvPr/>
        </p:nvSpPr>
        <p:spPr>
          <a:xfrm>
            <a:off x="6133478" y="2268984"/>
            <a:ext cx="396112" cy="224992"/>
          </a:xfrm>
          <a:prstGeom prst="wedgeRect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bg2">
                    <a:lumMod val="50000"/>
                  </a:schemeClr>
                </a:solidFill>
              </a:rPr>
              <a:t>5</a:t>
            </a:r>
            <a:endParaRPr lang="zh-TW" altLang="en-US" dirty="0">
              <a:solidFill>
                <a:schemeClr val="bg2">
                  <a:lumMod val="50000"/>
                </a:schemeClr>
              </a:solidFill>
            </a:endParaRPr>
          </a:p>
        </p:txBody>
      </p:sp>
      <p:sp>
        <p:nvSpPr>
          <p:cNvPr id="322" name="語音泡泡: 矩形 321">
            <a:extLst>
              <a:ext uri="{FF2B5EF4-FFF2-40B4-BE49-F238E27FC236}">
                <a16:creationId xmlns:a16="http://schemas.microsoft.com/office/drawing/2014/main" id="{F1F7E07E-4657-441C-8883-C0652A555D8E}"/>
              </a:ext>
            </a:extLst>
          </p:cNvPr>
          <p:cNvSpPr/>
          <p:nvPr/>
        </p:nvSpPr>
        <p:spPr>
          <a:xfrm>
            <a:off x="8472458" y="1943636"/>
            <a:ext cx="396112" cy="224992"/>
          </a:xfrm>
          <a:prstGeom prst="wedgeRect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bg2">
                    <a:lumMod val="50000"/>
                  </a:schemeClr>
                </a:solidFill>
              </a:rPr>
              <a:t>6</a:t>
            </a:r>
            <a:endParaRPr lang="zh-TW" altLang="en-US" dirty="0">
              <a:solidFill>
                <a:schemeClr val="bg2">
                  <a:lumMod val="50000"/>
                </a:schemeClr>
              </a:solidFill>
            </a:endParaRPr>
          </a:p>
        </p:txBody>
      </p:sp>
    </p:spTree>
    <p:extLst>
      <p:ext uri="{BB962C8B-B14F-4D97-AF65-F5344CB8AC3E}">
        <p14:creationId xmlns:p14="http://schemas.microsoft.com/office/powerpoint/2010/main" val="545090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382404-C404-474A-B036-45C247F0FC25}"/>
              </a:ext>
            </a:extLst>
          </p:cNvPr>
          <p:cNvSpPr>
            <a:spLocks noGrp="1"/>
          </p:cNvSpPr>
          <p:nvPr>
            <p:ph type="title"/>
          </p:nvPr>
        </p:nvSpPr>
        <p:spPr/>
        <p:txBody>
          <a:bodyPr>
            <a:normAutofit fontScale="90000"/>
          </a:bodyPr>
          <a:lstStyle/>
          <a:p>
            <a:r>
              <a:rPr lang="en-US" altLang="zh-TW" dirty="0">
                <a:solidFill>
                  <a:schemeClr val="bg2">
                    <a:lumMod val="75000"/>
                  </a:schemeClr>
                </a:solidFill>
              </a:rPr>
              <a:t>Introduction</a:t>
            </a:r>
            <a:br>
              <a:rPr lang="en-US" altLang="zh-TW" dirty="0">
                <a:solidFill>
                  <a:srgbClr val="FF0000"/>
                </a:solidFill>
              </a:rPr>
            </a:br>
            <a:endParaRPr lang="zh-TW" altLang="en-US" dirty="0"/>
          </a:p>
        </p:txBody>
      </p:sp>
      <p:sp>
        <p:nvSpPr>
          <p:cNvPr id="4" name="投影片編號版面配置區 3">
            <a:extLst>
              <a:ext uri="{FF2B5EF4-FFF2-40B4-BE49-F238E27FC236}">
                <a16:creationId xmlns:a16="http://schemas.microsoft.com/office/drawing/2014/main" id="{0084EABD-7188-49E8-81AC-B84BEF45D0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7</a:t>
            </a:fld>
            <a:endParaRPr lang="zh-TW" altLang="en-US"/>
          </a:p>
        </p:txBody>
      </p:sp>
      <p:sp>
        <p:nvSpPr>
          <p:cNvPr id="5" name="Google Shape;134;p21">
            <a:extLst>
              <a:ext uri="{FF2B5EF4-FFF2-40B4-BE49-F238E27FC236}">
                <a16:creationId xmlns:a16="http://schemas.microsoft.com/office/drawing/2014/main" id="{AD8EB399-476B-45C8-A8D6-2D944CDFC195}"/>
              </a:ext>
            </a:extLst>
          </p:cNvPr>
          <p:cNvSpPr txBox="1">
            <a:spLocks noGrp="1"/>
          </p:cNvSpPr>
          <p:nvPr>
            <p:ph type="body" idx="1"/>
          </p:nvPr>
        </p:nvSpPr>
        <p:spPr>
          <a:prstGeom prst="rect">
            <a:avLst/>
          </a:prstGeom>
        </p:spPr>
        <p:txBody>
          <a:bodyPr spcFirstLastPara="1" wrap="square" lIns="91425" tIns="91425" rIns="91425" bIns="91425" anchor="t" anchorCtr="0">
            <a:normAutofit/>
          </a:bodyPr>
          <a:lstStyle/>
          <a:p>
            <a:pPr lvl="0">
              <a:buFont typeface="Wingdings" panose="05000000000000000000" pitchFamily="2" charset="2"/>
              <a:buChar char="Ø"/>
            </a:pPr>
            <a:r>
              <a:rPr lang="en-US" altLang="zh-TW" dirty="0">
                <a:solidFill>
                  <a:schemeClr val="bg2">
                    <a:lumMod val="75000"/>
                  </a:schemeClr>
                </a:solidFill>
              </a:rPr>
              <a:t>Motivation</a:t>
            </a:r>
            <a:endParaRPr dirty="0"/>
          </a:p>
          <a:p>
            <a:pPr marL="914400" lvl="1" indent="-317500" algn="l" rtl="0">
              <a:spcBef>
                <a:spcPts val="0"/>
              </a:spcBef>
              <a:spcAft>
                <a:spcPts val="0"/>
              </a:spcAft>
              <a:buSzPts val="1400"/>
              <a:buChar char="○"/>
            </a:pPr>
            <a:r>
              <a:rPr lang="zh-TW" dirty="0"/>
              <a:t>Problem</a:t>
            </a:r>
            <a:endParaRPr dirty="0"/>
          </a:p>
          <a:p>
            <a:pPr marL="1371600" lvl="2" indent="-317500" algn="l" rtl="0">
              <a:spcBef>
                <a:spcPts val="0"/>
              </a:spcBef>
              <a:spcAft>
                <a:spcPts val="0"/>
              </a:spcAft>
              <a:buSzPts val="1400"/>
              <a:buChar char="■"/>
            </a:pPr>
            <a:r>
              <a:rPr lang="zh-TW" dirty="0"/>
              <a:t>User’s preferences change over time -&gt; Session</a:t>
            </a:r>
            <a:endParaRPr dirty="0"/>
          </a:p>
          <a:p>
            <a:pPr marL="1371600" lvl="2" indent="-317500" algn="l" rtl="0">
              <a:spcBef>
                <a:spcPts val="0"/>
              </a:spcBef>
              <a:spcAft>
                <a:spcPts val="0"/>
              </a:spcAft>
              <a:buSzPts val="1400"/>
              <a:buChar char="■"/>
            </a:pPr>
            <a:r>
              <a:rPr lang="zh-TW" dirty="0"/>
              <a:t>Few interactions -&gt; Cold start problem -&gt; Meta learning</a:t>
            </a:r>
            <a:endParaRPr dirty="0"/>
          </a:p>
          <a:p>
            <a:pPr marL="1371600" lvl="2" indent="-317500" algn="l" rtl="0">
              <a:spcBef>
                <a:spcPts val="0"/>
              </a:spcBef>
              <a:spcAft>
                <a:spcPts val="0"/>
              </a:spcAft>
              <a:buSzPts val="1400"/>
              <a:buChar char="■"/>
            </a:pPr>
            <a:r>
              <a:rPr lang="zh-TW" dirty="0">
                <a:solidFill>
                  <a:srgbClr val="FF0000"/>
                </a:solidFill>
              </a:rPr>
              <a:t>Few interactions in Meta learning -&gt;  all sessions sharing parameters</a:t>
            </a:r>
            <a:endParaRPr dirty="0">
              <a:solidFill>
                <a:srgbClr val="FF0000"/>
              </a:solidFill>
            </a:endParaRPr>
          </a:p>
          <a:p>
            <a:pPr marL="914400" lvl="1" indent="-317500" algn="l" rtl="0">
              <a:spcBef>
                <a:spcPts val="0"/>
              </a:spcBef>
              <a:spcAft>
                <a:spcPts val="0"/>
              </a:spcAft>
              <a:buSzPts val="1400"/>
              <a:buChar char="○"/>
            </a:pPr>
            <a:r>
              <a:rPr lang="zh-TW" dirty="0"/>
              <a:t>Idea</a:t>
            </a:r>
            <a:endParaRPr dirty="0"/>
          </a:p>
          <a:p>
            <a:pPr marL="1371600" lvl="2" indent="-317500" algn="l" rtl="0">
              <a:spcBef>
                <a:spcPts val="0"/>
              </a:spcBef>
              <a:spcAft>
                <a:spcPts val="0"/>
              </a:spcAft>
              <a:buSzPts val="1400"/>
              <a:buChar char="■"/>
            </a:pPr>
            <a:r>
              <a:rPr lang="zh-TW" dirty="0">
                <a:solidFill>
                  <a:srgbClr val="FF0000"/>
                </a:solidFill>
              </a:rPr>
              <a:t>Similar users have similar preferences -&gt;Divide sessions into multiple clusters</a:t>
            </a:r>
            <a:endParaRPr dirty="0">
              <a:solidFill>
                <a:srgbClr val="FF0000"/>
              </a:solidFill>
            </a:endParaRPr>
          </a:p>
          <a:p>
            <a:pPr marL="1371600" lvl="2" indent="-317500" algn="l" rtl="0">
              <a:spcBef>
                <a:spcPts val="0"/>
              </a:spcBef>
              <a:spcAft>
                <a:spcPts val="0"/>
              </a:spcAft>
              <a:buSzPts val="1400"/>
              <a:buChar char="■"/>
            </a:pPr>
            <a:r>
              <a:rPr lang="zh-TW" dirty="0">
                <a:solidFill>
                  <a:srgbClr val="FF0000"/>
                </a:solidFill>
              </a:rPr>
              <a:t>Preference for user</a:t>
            </a:r>
            <a:r>
              <a:rPr lang="zh-TW" altLang="en-US" dirty="0">
                <a:solidFill>
                  <a:srgbClr val="FF0000"/>
                </a:solidFill>
              </a:rPr>
              <a:t> </a:t>
            </a:r>
            <a:r>
              <a:rPr lang="en-US" altLang="zh-TW" dirty="0">
                <a:solidFill>
                  <a:srgbClr val="FF0000"/>
                </a:solidFill>
              </a:rPr>
              <a:t>item</a:t>
            </a:r>
            <a:r>
              <a:rPr lang="zh-TW" dirty="0">
                <a:solidFill>
                  <a:srgbClr val="FF0000"/>
                </a:solidFill>
              </a:rPr>
              <a:t> feature with self attention </a:t>
            </a:r>
            <a:endParaRPr dirty="0">
              <a:solidFill>
                <a:srgbClr val="FF0000"/>
              </a:solidFill>
            </a:endParaRPr>
          </a:p>
          <a:p>
            <a:pPr marL="914400" lvl="1" indent="-317500" algn="l" rtl="0">
              <a:spcBef>
                <a:spcPts val="0"/>
              </a:spcBef>
              <a:spcAft>
                <a:spcPts val="0"/>
              </a:spcAft>
              <a:buSzPts val="1400"/>
              <a:buChar char="○"/>
            </a:pPr>
            <a:r>
              <a:rPr lang="zh-TW" dirty="0"/>
              <a:t>Solution</a:t>
            </a:r>
            <a:endParaRPr dirty="0"/>
          </a:p>
          <a:p>
            <a:pPr marL="1371600" lvl="2" indent="-317500" algn="l" rtl="0">
              <a:spcBef>
                <a:spcPts val="0"/>
              </a:spcBef>
              <a:spcAft>
                <a:spcPts val="0"/>
              </a:spcAft>
              <a:buSzPts val="1400"/>
              <a:buChar char="■"/>
            </a:pPr>
            <a:r>
              <a:rPr lang="zh-TW" dirty="0"/>
              <a:t>CBML (A Cluster-based Meta-learning Model for Session-based Recommendation)</a:t>
            </a:r>
            <a:endParaRPr dirty="0"/>
          </a:p>
        </p:txBody>
      </p:sp>
    </p:spTree>
    <p:extLst>
      <p:ext uri="{BB962C8B-B14F-4D97-AF65-F5344CB8AC3E}">
        <p14:creationId xmlns:p14="http://schemas.microsoft.com/office/powerpoint/2010/main" val="3350242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0E9E85-9D61-48F6-A4E2-165B64FE0741}"/>
              </a:ext>
            </a:extLst>
          </p:cNvPr>
          <p:cNvSpPr>
            <a:spLocks noGrp="1"/>
          </p:cNvSpPr>
          <p:nvPr>
            <p:ph type="title"/>
          </p:nvPr>
        </p:nvSpPr>
        <p:spPr/>
        <p:txBody>
          <a:bodyPr>
            <a:normAutofit fontScale="90000"/>
          </a:bodyPr>
          <a:lstStyle/>
          <a:p>
            <a:r>
              <a:rPr lang="en-US" altLang="zh-TW" dirty="0"/>
              <a:t>Outline</a:t>
            </a:r>
            <a:endParaRPr lang="zh-TW" altLang="en-US" dirty="0"/>
          </a:p>
        </p:txBody>
      </p:sp>
      <p:sp>
        <p:nvSpPr>
          <p:cNvPr id="3" name="文字版面配置區 2">
            <a:extLst>
              <a:ext uri="{FF2B5EF4-FFF2-40B4-BE49-F238E27FC236}">
                <a16:creationId xmlns:a16="http://schemas.microsoft.com/office/drawing/2014/main" id="{FE5C99FD-65B6-4D24-AE09-56B43D1119E9}"/>
              </a:ext>
            </a:extLst>
          </p:cNvPr>
          <p:cNvSpPr>
            <a:spLocks noGrp="1"/>
          </p:cNvSpPr>
          <p:nvPr>
            <p:ph type="body" idx="1"/>
          </p:nvPr>
        </p:nvSpPr>
        <p:spPr/>
        <p:txBody>
          <a:bodyPr>
            <a:normAutofit/>
          </a:bodyPr>
          <a:lstStyle/>
          <a:p>
            <a:r>
              <a:rPr lang="en-US" altLang="zh-TW" sz="2400" dirty="0">
                <a:solidFill>
                  <a:schemeClr val="bg1">
                    <a:lumMod val="75000"/>
                  </a:schemeClr>
                </a:solidFill>
              </a:rPr>
              <a:t>Introduction</a:t>
            </a:r>
          </a:p>
          <a:p>
            <a:r>
              <a:rPr lang="es" altLang="zh-TW" sz="2400" dirty="0">
                <a:solidFill>
                  <a:srgbClr val="FF0000"/>
                </a:solidFill>
              </a:rPr>
              <a:t>Method</a:t>
            </a:r>
          </a:p>
          <a:p>
            <a:r>
              <a:rPr lang="es" altLang="zh-TW" sz="2400" dirty="0">
                <a:solidFill>
                  <a:schemeClr val="bg1">
                    <a:lumMod val="75000"/>
                  </a:schemeClr>
                </a:solidFill>
              </a:rPr>
              <a:t>Experiment</a:t>
            </a:r>
          </a:p>
          <a:p>
            <a:r>
              <a:rPr lang="en-US" altLang="zh-TW" sz="2400" dirty="0">
                <a:solidFill>
                  <a:schemeClr val="bg1">
                    <a:lumMod val="75000"/>
                  </a:schemeClr>
                </a:solidFill>
              </a:rPr>
              <a:t>Conclusion</a:t>
            </a:r>
          </a:p>
        </p:txBody>
      </p:sp>
      <p:sp>
        <p:nvSpPr>
          <p:cNvPr id="4" name="投影片編號版面配置區 3">
            <a:extLst>
              <a:ext uri="{FF2B5EF4-FFF2-40B4-BE49-F238E27FC236}">
                <a16:creationId xmlns:a16="http://schemas.microsoft.com/office/drawing/2014/main" id="{E31BDDD5-36C6-4A92-A2FE-461E4E9765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8</a:t>
            </a:fld>
            <a:endParaRPr lang="zh-TW" altLang="en-US"/>
          </a:p>
        </p:txBody>
      </p:sp>
    </p:spTree>
    <p:extLst>
      <p:ext uri="{BB962C8B-B14F-4D97-AF65-F5344CB8AC3E}">
        <p14:creationId xmlns:p14="http://schemas.microsoft.com/office/powerpoint/2010/main" val="2106069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382404-C404-474A-B036-45C247F0FC25}"/>
              </a:ext>
            </a:extLst>
          </p:cNvPr>
          <p:cNvSpPr>
            <a:spLocks noGrp="1"/>
          </p:cNvSpPr>
          <p:nvPr>
            <p:ph type="title"/>
          </p:nvPr>
        </p:nvSpPr>
        <p:spPr/>
        <p:txBody>
          <a:bodyPr>
            <a:normAutofit fontScale="90000"/>
          </a:bodyPr>
          <a:lstStyle/>
          <a:p>
            <a:r>
              <a:rPr lang="en-US" altLang="zh-TW" dirty="0">
                <a:solidFill>
                  <a:schemeClr val="bg2">
                    <a:lumMod val="75000"/>
                  </a:schemeClr>
                </a:solidFill>
                <a:sym typeface="Open Sans"/>
              </a:rPr>
              <a:t>Method</a:t>
            </a:r>
            <a:endParaRPr lang="zh-TW" altLang="en-US" dirty="0"/>
          </a:p>
        </p:txBody>
      </p:sp>
      <p:sp>
        <p:nvSpPr>
          <p:cNvPr id="4" name="投影片編號版面配置區 3">
            <a:extLst>
              <a:ext uri="{FF2B5EF4-FFF2-40B4-BE49-F238E27FC236}">
                <a16:creationId xmlns:a16="http://schemas.microsoft.com/office/drawing/2014/main" id="{0084EABD-7188-49E8-81AC-B84BEF45D0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9</a:t>
            </a:fld>
            <a:endParaRPr lang="zh-TW" altLang="en-US"/>
          </a:p>
        </p:txBody>
      </p:sp>
      <p:sp>
        <p:nvSpPr>
          <p:cNvPr id="5" name="Google Shape;124;p20">
            <a:extLst>
              <a:ext uri="{FF2B5EF4-FFF2-40B4-BE49-F238E27FC236}">
                <a16:creationId xmlns:a16="http://schemas.microsoft.com/office/drawing/2014/main" id="{9D23457A-B651-4E73-A6E3-0F5885949C89}"/>
              </a:ext>
            </a:extLst>
          </p:cNvPr>
          <p:cNvSpPr txBox="1">
            <a:spLocks noGrp="1"/>
          </p:cNvSpPr>
          <p:nvPr>
            <p:ph type="body" idx="1"/>
          </p:nvPr>
        </p:nvSpPr>
        <p:spPr>
          <a:prstGeom prst="rect">
            <a:avLst/>
          </a:prstGeom>
        </p:spPr>
        <p:txBody>
          <a:bodyPr spcFirstLastPara="1" wrap="square" lIns="91425" tIns="91425" rIns="91425" bIns="91425" anchor="t" anchorCtr="0">
            <a:normAutofit/>
          </a:bodyPr>
          <a:lstStyle/>
          <a:p>
            <a:pPr lvl="0" algn="l" rtl="0">
              <a:spcBef>
                <a:spcPts val="0"/>
              </a:spcBef>
              <a:spcAft>
                <a:spcPts val="0"/>
              </a:spcAft>
              <a:buSzPts val="1800"/>
              <a:buFont typeface="Wingdings" panose="05000000000000000000" pitchFamily="2" charset="2"/>
              <a:buChar char="Ø"/>
            </a:pPr>
            <a:r>
              <a:rPr lang="en-US" altLang="zh-TW" dirty="0"/>
              <a:t>Input</a:t>
            </a:r>
            <a:endParaRPr dirty="0"/>
          </a:p>
          <a:p>
            <a:pPr marL="457200" lvl="0" indent="0" algn="l" rtl="0">
              <a:spcBef>
                <a:spcPts val="1200"/>
              </a:spcBef>
              <a:spcAft>
                <a:spcPts val="0"/>
              </a:spcAft>
              <a:buNone/>
            </a:pPr>
            <a:endParaRPr dirty="0"/>
          </a:p>
          <a:p>
            <a:pPr marL="0" lvl="0" indent="0" algn="l" rtl="0">
              <a:spcBef>
                <a:spcPts val="1200"/>
              </a:spcBef>
              <a:spcAft>
                <a:spcPts val="0"/>
              </a:spcAft>
              <a:buNone/>
            </a:pPr>
            <a:endParaRPr dirty="0"/>
          </a:p>
        </p:txBody>
      </p:sp>
      <p:pic>
        <p:nvPicPr>
          <p:cNvPr id="3" name="圖片 2">
            <a:extLst>
              <a:ext uri="{FF2B5EF4-FFF2-40B4-BE49-F238E27FC236}">
                <a16:creationId xmlns:a16="http://schemas.microsoft.com/office/drawing/2014/main" id="{D7F7F289-48A5-4482-8769-CFC531618083}"/>
              </a:ext>
            </a:extLst>
          </p:cNvPr>
          <p:cNvPicPr>
            <a:picLocks noChangeAspect="1"/>
          </p:cNvPicPr>
          <p:nvPr/>
        </p:nvPicPr>
        <p:blipFill>
          <a:blip r:embed="rId3"/>
          <a:stretch>
            <a:fillRect/>
          </a:stretch>
        </p:blipFill>
        <p:spPr>
          <a:xfrm>
            <a:off x="1403093" y="1778454"/>
            <a:ext cx="4573133" cy="2976851"/>
          </a:xfrm>
          <a:prstGeom prst="rect">
            <a:avLst/>
          </a:prstGeom>
        </p:spPr>
      </p:pic>
      <p:grpSp>
        <p:nvGrpSpPr>
          <p:cNvPr id="10" name="群組 9">
            <a:extLst>
              <a:ext uri="{FF2B5EF4-FFF2-40B4-BE49-F238E27FC236}">
                <a16:creationId xmlns:a16="http://schemas.microsoft.com/office/drawing/2014/main" id="{6A596768-96BC-4A91-A3DD-62FB6B53B9FB}"/>
              </a:ext>
            </a:extLst>
          </p:cNvPr>
          <p:cNvGrpSpPr/>
          <p:nvPr/>
        </p:nvGrpSpPr>
        <p:grpSpPr>
          <a:xfrm>
            <a:off x="7200561" y="2400751"/>
            <a:ext cx="1943440" cy="2262467"/>
            <a:chOff x="11097029" y="3736175"/>
            <a:chExt cx="2494292" cy="2656266"/>
          </a:xfrm>
        </p:grpSpPr>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23EFB0D6-FEE3-4124-AAB4-6F84FC153231}"/>
                    </a:ext>
                  </a:extLst>
                </p:cNvPr>
                <p:cNvSpPr/>
                <p:nvPr/>
              </p:nvSpPr>
              <p:spPr>
                <a:xfrm>
                  <a:off x="11564701" y="3736175"/>
                  <a:ext cx="451662" cy="369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𝑢𝑖</m:t>
                        </m:r>
                      </m:oMath>
                    </m:oMathPara>
                  </a14:m>
                  <a:endParaRPr lang="zh-TW" altLang="en-US" dirty="0"/>
                </a:p>
              </p:txBody>
            </p:sp>
          </mc:Choice>
          <mc:Fallback xmlns="">
            <p:sp>
              <p:nvSpPr>
                <p:cNvPr id="11" name="矩形 10">
                  <a:extLst>
                    <a:ext uri="{FF2B5EF4-FFF2-40B4-BE49-F238E27FC236}">
                      <a16:creationId xmlns:a16="http://schemas.microsoft.com/office/drawing/2014/main" id="{23EFB0D6-FEE3-4124-AAB4-6F84FC153231}"/>
                    </a:ext>
                  </a:extLst>
                </p:cNvPr>
                <p:cNvSpPr>
                  <a:spLocks noRot="1" noChangeAspect="1" noMove="1" noResize="1" noEditPoints="1" noAdjustHandles="1" noChangeArrowheads="1" noChangeShapeType="1" noTextEdit="1"/>
                </p:cNvSpPr>
                <p:nvPr/>
              </p:nvSpPr>
              <p:spPr>
                <a:xfrm>
                  <a:off x="11564701" y="3736175"/>
                  <a:ext cx="451662" cy="369331"/>
                </a:xfrm>
                <a:prstGeom prst="rect">
                  <a:avLst/>
                </a:prstGeom>
                <a:blipFill>
                  <a:blip r:embed="rId4"/>
                  <a:stretch>
                    <a:fillRect/>
                  </a:stretch>
                </a:blipFill>
              </p:spPr>
              <p:txBody>
                <a:bodyPr/>
                <a:lstStyle/>
                <a:p>
                  <a:r>
                    <a:rPr lang="zh-TW" altLang="en-US">
                      <a:noFill/>
                    </a:rPr>
                    <a:t> </a:t>
                  </a:r>
                </a:p>
              </p:txBody>
            </p:sp>
          </mc:Fallback>
        </mc:AlternateContent>
        <p:pic>
          <p:nvPicPr>
            <p:cNvPr id="13" name="圖片 12">
              <a:extLst>
                <a:ext uri="{FF2B5EF4-FFF2-40B4-BE49-F238E27FC236}">
                  <a16:creationId xmlns:a16="http://schemas.microsoft.com/office/drawing/2014/main" id="{6749953E-CF6E-451B-A933-9709A439F287}"/>
                </a:ext>
              </a:extLst>
            </p:cNvPr>
            <p:cNvPicPr>
              <a:picLocks noChangeAspect="1"/>
            </p:cNvPicPr>
            <p:nvPr/>
          </p:nvPicPr>
          <p:blipFill>
            <a:blip r:embed="rId5"/>
            <a:stretch>
              <a:fillRect/>
            </a:stretch>
          </p:blipFill>
          <p:spPr>
            <a:xfrm>
              <a:off x="12219615" y="4154052"/>
              <a:ext cx="706940" cy="2238389"/>
            </a:xfrm>
            <a:prstGeom prst="rect">
              <a:avLst/>
            </a:prstGeom>
          </p:spPr>
        </p:pic>
        <p:sp>
          <p:nvSpPr>
            <p:cNvPr id="14" name="左大括弧 13">
              <a:extLst>
                <a:ext uri="{FF2B5EF4-FFF2-40B4-BE49-F238E27FC236}">
                  <a16:creationId xmlns:a16="http://schemas.microsoft.com/office/drawing/2014/main" id="{42EECC66-934B-4375-8A6D-C2FD393D3FFD}"/>
                </a:ext>
              </a:extLst>
            </p:cNvPr>
            <p:cNvSpPr/>
            <p:nvPr/>
          </p:nvSpPr>
          <p:spPr>
            <a:xfrm>
              <a:off x="12025757" y="4988915"/>
              <a:ext cx="346283" cy="1206213"/>
            </a:xfrm>
            <a:prstGeom prst="leftBrace">
              <a:avLst>
                <a:gd name="adj1" fmla="val 8333"/>
                <a:gd name="adj2" fmla="val 4848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左大括弧 14">
              <a:extLst>
                <a:ext uri="{FF2B5EF4-FFF2-40B4-BE49-F238E27FC236}">
                  <a16:creationId xmlns:a16="http://schemas.microsoft.com/office/drawing/2014/main" id="{79B02BDE-CC1C-4C5D-915D-1B9B382BCF85}"/>
                </a:ext>
              </a:extLst>
            </p:cNvPr>
            <p:cNvSpPr/>
            <p:nvPr/>
          </p:nvSpPr>
          <p:spPr>
            <a:xfrm>
              <a:off x="12061005" y="4255884"/>
              <a:ext cx="346283" cy="625024"/>
            </a:xfrm>
            <a:prstGeom prst="leftBrace">
              <a:avLst>
                <a:gd name="adj1" fmla="val 8333"/>
                <a:gd name="adj2" fmla="val 4848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dirty="0"/>
            </a:p>
          </p:txBody>
        </p:sp>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id="{F7EA8C00-0664-4495-AFF9-1841D3404839}"/>
                    </a:ext>
                  </a:extLst>
                </p:cNvPr>
                <p:cNvSpPr/>
                <p:nvPr/>
              </p:nvSpPr>
              <p:spPr>
                <a:xfrm>
                  <a:off x="11155341" y="4370235"/>
                  <a:ext cx="1058886" cy="361348"/>
                </a:xfrm>
                <a:prstGeom prst="rect">
                  <a:avLst/>
                </a:prstGeom>
              </p:spPr>
              <p:txBody>
                <a:bodyPr wrap="square">
                  <a:spAutoFit/>
                </a:bodyPr>
                <a:lstStyle/>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1</m:t>
                          </m:r>
                        </m:sub>
                      </m:sSub>
                      <m:r>
                        <a:rPr lang="en-US" altLang="zh-TW" b="0" i="0" smtClean="0">
                          <a:latin typeface="Cambria Math" panose="02040503050406030204" pitchFamily="18" charset="0"/>
                        </a:rPr>
                        <m:t> </m:t>
                      </m:r>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𝑥</m:t>
                          </m:r>
                        </m:e>
                        <m:sub>
                          <m:r>
                            <a:rPr lang="en-US" altLang="zh-TW" b="0" i="1" smtClean="0">
                              <a:latin typeface="Cambria Math" panose="02040503050406030204" pitchFamily="18" charset="0"/>
                            </a:rPr>
                            <m:t>2</m:t>
                          </m:r>
                        </m:sub>
                      </m:sSub>
                    </m:oMath>
                  </a14:m>
                  <a:r>
                    <a:rPr lang="en-US" altLang="zh-TW" dirty="0"/>
                    <a:t>…</a:t>
                  </a:r>
                  <a:endParaRPr lang="zh-TW" altLang="en-US" dirty="0"/>
                </a:p>
              </p:txBody>
            </p:sp>
          </mc:Choice>
          <mc:Fallback xmlns="">
            <p:sp>
              <p:nvSpPr>
                <p:cNvPr id="17" name="矩形 16">
                  <a:extLst>
                    <a:ext uri="{FF2B5EF4-FFF2-40B4-BE49-F238E27FC236}">
                      <a16:creationId xmlns:a16="http://schemas.microsoft.com/office/drawing/2014/main" id="{F7EA8C00-0664-4495-AFF9-1841D3404839}"/>
                    </a:ext>
                  </a:extLst>
                </p:cNvPr>
                <p:cNvSpPr>
                  <a:spLocks noRot="1" noChangeAspect="1" noMove="1" noResize="1" noEditPoints="1" noAdjustHandles="1" noChangeArrowheads="1" noChangeShapeType="1" noTextEdit="1"/>
                </p:cNvSpPr>
                <p:nvPr/>
              </p:nvSpPr>
              <p:spPr>
                <a:xfrm>
                  <a:off x="11155341" y="4370235"/>
                  <a:ext cx="1058886" cy="361348"/>
                </a:xfrm>
                <a:prstGeom prst="rect">
                  <a:avLst/>
                </a:prstGeom>
                <a:blipFill>
                  <a:blip r:embed="rId6"/>
                  <a:stretch>
                    <a:fillRect t="-1961" r="-741" b="-19608"/>
                  </a:stretch>
                </a:blipFill>
              </p:spPr>
              <p:txBody>
                <a:bodyPr/>
                <a:lstStyle/>
                <a:p>
                  <a:r>
                    <a:rPr lang="zh-TW" altLang="en-US">
                      <a:noFill/>
                    </a:rPr>
                    <a:t> </a:t>
                  </a:r>
                </a:p>
              </p:txBody>
            </p:sp>
          </mc:Fallback>
        </mc:AlternateContent>
        <p:sp>
          <p:nvSpPr>
            <p:cNvPr id="18" name="左大括弧 17">
              <a:extLst>
                <a:ext uri="{FF2B5EF4-FFF2-40B4-BE49-F238E27FC236}">
                  <a16:creationId xmlns:a16="http://schemas.microsoft.com/office/drawing/2014/main" id="{8F73461C-09F2-42A4-BDFF-19B172E8317D}"/>
                </a:ext>
              </a:extLst>
            </p:cNvPr>
            <p:cNvSpPr/>
            <p:nvPr/>
          </p:nvSpPr>
          <p:spPr>
            <a:xfrm rot="10800000">
              <a:off x="12824852" y="5041123"/>
              <a:ext cx="260313" cy="359495"/>
            </a:xfrm>
            <a:prstGeom prst="leftBrace">
              <a:avLst>
                <a:gd name="adj1" fmla="val 8333"/>
                <a:gd name="adj2" fmla="val 4848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978F0967-5766-4438-B8DB-28F3DEAA91DD}"/>
                    </a:ext>
                  </a:extLst>
                </p:cNvPr>
                <p:cNvSpPr/>
                <p:nvPr/>
              </p:nvSpPr>
              <p:spPr>
                <a:xfrm>
                  <a:off x="13080236" y="5034874"/>
                  <a:ext cx="51108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𝑣𝑖</m:t>
                        </m:r>
                      </m:oMath>
                    </m:oMathPara>
                  </a14:m>
                  <a:endParaRPr lang="zh-TW" altLang="en-US" dirty="0"/>
                </a:p>
              </p:txBody>
            </p:sp>
          </mc:Choice>
          <mc:Fallback xmlns="">
            <p:sp>
              <p:nvSpPr>
                <p:cNvPr id="19" name="矩形 18">
                  <a:extLst>
                    <a:ext uri="{FF2B5EF4-FFF2-40B4-BE49-F238E27FC236}">
                      <a16:creationId xmlns:a16="http://schemas.microsoft.com/office/drawing/2014/main" id="{978F0967-5766-4438-B8DB-28F3DEAA91DD}"/>
                    </a:ext>
                  </a:extLst>
                </p:cNvPr>
                <p:cNvSpPr>
                  <a:spLocks noRot="1" noChangeAspect="1" noMove="1" noResize="1" noEditPoints="1" noAdjustHandles="1" noChangeArrowheads="1" noChangeShapeType="1" noTextEdit="1"/>
                </p:cNvSpPr>
                <p:nvPr/>
              </p:nvSpPr>
              <p:spPr>
                <a:xfrm>
                  <a:off x="13080236" y="5034874"/>
                  <a:ext cx="511085" cy="369332"/>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386619F9-56E4-47F1-98DE-E782BD9F8E7C}"/>
                    </a:ext>
                  </a:extLst>
                </p:cNvPr>
                <p:cNvSpPr/>
                <p:nvPr/>
              </p:nvSpPr>
              <p:spPr>
                <a:xfrm>
                  <a:off x="11097029" y="5400618"/>
                  <a:ext cx="1058886" cy="361348"/>
                </a:xfrm>
                <a:prstGeom prst="rect">
                  <a:avLst/>
                </a:prstGeom>
              </p:spPr>
              <p:txBody>
                <a:bodyPr wrap="square">
                  <a:spAutoFit/>
                </a:bodyPr>
                <a:lstStyle/>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1</m:t>
                          </m:r>
                        </m:sub>
                      </m:sSub>
                      <m:r>
                        <a:rPr lang="en-US" altLang="zh-TW" b="0" i="0" smtClean="0">
                          <a:latin typeface="Cambria Math" panose="02040503050406030204" pitchFamily="18" charset="0"/>
                        </a:rPr>
                        <m:t> </m:t>
                      </m:r>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panose="02040503050406030204" pitchFamily="18" charset="0"/>
                            </a:rPr>
                            <m:t>𝑥</m:t>
                          </m:r>
                        </m:e>
                        <m:sub>
                          <m:r>
                            <a:rPr lang="en-US" altLang="zh-TW" b="0" i="1" smtClean="0">
                              <a:latin typeface="Cambria Math" panose="02040503050406030204" pitchFamily="18" charset="0"/>
                            </a:rPr>
                            <m:t>2</m:t>
                          </m:r>
                        </m:sub>
                      </m:sSub>
                    </m:oMath>
                  </a14:m>
                  <a:r>
                    <a:rPr lang="en-US" altLang="zh-TW" dirty="0"/>
                    <a:t>…</a:t>
                  </a:r>
                  <a:endParaRPr lang="zh-TW" altLang="en-US" dirty="0"/>
                </a:p>
              </p:txBody>
            </p:sp>
          </mc:Choice>
          <mc:Fallback xmlns="">
            <p:sp>
              <p:nvSpPr>
                <p:cNvPr id="27" name="矩形 26">
                  <a:extLst>
                    <a:ext uri="{FF2B5EF4-FFF2-40B4-BE49-F238E27FC236}">
                      <a16:creationId xmlns:a16="http://schemas.microsoft.com/office/drawing/2014/main" id="{386619F9-56E4-47F1-98DE-E782BD9F8E7C}"/>
                    </a:ext>
                  </a:extLst>
                </p:cNvPr>
                <p:cNvSpPr>
                  <a:spLocks noRot="1" noChangeAspect="1" noMove="1" noResize="1" noEditPoints="1" noAdjustHandles="1" noChangeArrowheads="1" noChangeShapeType="1" noTextEdit="1"/>
                </p:cNvSpPr>
                <p:nvPr/>
              </p:nvSpPr>
              <p:spPr>
                <a:xfrm>
                  <a:off x="11097029" y="5400618"/>
                  <a:ext cx="1058886" cy="361348"/>
                </a:xfrm>
                <a:prstGeom prst="rect">
                  <a:avLst/>
                </a:prstGeom>
                <a:blipFill>
                  <a:blip r:embed="rId6"/>
                  <a:stretch>
                    <a:fillRect t="-1961" b="-19608"/>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21" name="矩形 20">
                <a:extLst>
                  <a:ext uri="{FF2B5EF4-FFF2-40B4-BE49-F238E27FC236}">
                    <a16:creationId xmlns:a16="http://schemas.microsoft.com/office/drawing/2014/main" id="{AA5C3CE6-3C2F-49BA-AB78-F3DE7B7CD3E5}"/>
                  </a:ext>
                </a:extLst>
              </p:cNvPr>
              <p:cNvSpPr/>
              <p:nvPr/>
            </p:nvSpPr>
            <p:spPr>
              <a:xfrm>
                <a:off x="4379222" y="3027713"/>
                <a:ext cx="2839560" cy="336631"/>
              </a:xfrm>
              <a:prstGeom prst="rect">
                <a:avLst/>
              </a:prstGeom>
            </p:spPr>
            <p:txBody>
              <a:bodyPr wrap="none">
                <a:spAutoFit/>
              </a:bodyPr>
              <a:lstStyle/>
              <a:p>
                <a:r>
                  <a:rPr lang="en-US" altLang="zh-TW" dirty="0"/>
                  <a:t>Unique items : </a:t>
                </a:r>
                <a14:m>
                  <m:oMath xmlns:m="http://schemas.openxmlformats.org/officeDocument/2006/math">
                    <m:r>
                      <a:rPr lang="zh-TW" altLang="en-US" dirty="0">
                        <a:solidFill>
                          <a:srgbClr val="666666"/>
                        </a:solidFill>
                        <a:latin typeface="Cambria Math" panose="02040503050406030204" pitchFamily="18" charset="0"/>
                        <a:sym typeface="Barlow Semi Condensed Medium"/>
                      </a:rPr>
                      <m:t>𝑉</m:t>
                    </m:r>
                    <m:r>
                      <a:rPr lang="en-US" altLang="zh-TW" dirty="0">
                        <a:solidFill>
                          <a:srgbClr val="666666"/>
                        </a:solidFill>
                        <a:latin typeface="Cambria Math" panose="02040503050406030204" pitchFamily="18" charset="0"/>
                        <a:sym typeface="Barlow Semi Condensed Medium"/>
                      </a:rPr>
                      <m:t>=</m:t>
                    </m:r>
                    <m:d>
                      <m:dPr>
                        <m:begChr m:val="{"/>
                        <m:endChr m:val="}"/>
                        <m:ctrlPr>
                          <a:rPr lang="ar-AE" altLang="zh-TW" i="1" dirty="0">
                            <a:solidFill>
                              <a:srgbClr val="666666"/>
                            </a:solidFill>
                            <a:latin typeface="Cambria Math" panose="02040503050406030204" pitchFamily="18" charset="0"/>
                            <a:sym typeface="Barlow Semi Condensed Medium"/>
                          </a:rPr>
                        </m:ctrlPr>
                      </m:dPr>
                      <m:e>
                        <m:sSub>
                          <m:sSubPr>
                            <m:ctrlPr>
                              <a:rPr lang="ar-AE" altLang="zh-TW" i="1" dirty="0">
                                <a:solidFill>
                                  <a:srgbClr val="666666"/>
                                </a:solidFill>
                                <a:latin typeface="Cambria Math" panose="02040503050406030204" pitchFamily="18" charset="0"/>
                                <a:sym typeface="Barlow Semi Condensed Medium"/>
                              </a:rPr>
                            </m:ctrlPr>
                          </m:sSubPr>
                          <m:e>
                            <m:r>
                              <a:rPr lang="zh-TW" altLang="ar-AE" dirty="0">
                                <a:solidFill>
                                  <a:srgbClr val="666666"/>
                                </a:solidFill>
                                <a:latin typeface="Cambria Math" panose="02040503050406030204" pitchFamily="18" charset="0"/>
                                <a:sym typeface="Barlow Semi Condensed Medium"/>
                              </a:rPr>
                              <m:t>𝜐</m:t>
                            </m:r>
                          </m:e>
                          <m:sub>
                            <m:r>
                              <a:rPr lang="ar-AE" altLang="zh-TW" dirty="0">
                                <a:solidFill>
                                  <a:srgbClr val="666666"/>
                                </a:solidFill>
                                <a:latin typeface="Cambria Math" panose="02040503050406030204" pitchFamily="18" charset="0"/>
                                <a:sym typeface="Barlow Semi Condensed Medium"/>
                              </a:rPr>
                              <m:t>1</m:t>
                            </m:r>
                          </m:sub>
                        </m:sSub>
                        <m:r>
                          <a:rPr lang="ar-AE" altLang="zh-TW" dirty="0">
                            <a:solidFill>
                              <a:srgbClr val="666666"/>
                            </a:solidFill>
                            <a:latin typeface="Cambria Math" panose="02040503050406030204" pitchFamily="18" charset="0"/>
                            <a:sym typeface="Barlow Semi Condensed Medium"/>
                          </a:rPr>
                          <m:t>,</m:t>
                        </m:r>
                        <m:sSub>
                          <m:sSubPr>
                            <m:ctrlPr>
                              <a:rPr lang="ar-AE" altLang="zh-TW" i="1" dirty="0">
                                <a:solidFill>
                                  <a:srgbClr val="666666"/>
                                </a:solidFill>
                                <a:latin typeface="Cambria Math" panose="02040503050406030204" pitchFamily="18" charset="0"/>
                                <a:sym typeface="Barlow Semi Condensed Medium"/>
                              </a:rPr>
                            </m:ctrlPr>
                          </m:sSubPr>
                          <m:e>
                            <m:r>
                              <a:rPr lang="zh-TW" altLang="ar-AE" dirty="0">
                                <a:solidFill>
                                  <a:srgbClr val="666666"/>
                                </a:solidFill>
                                <a:latin typeface="Cambria Math" panose="02040503050406030204" pitchFamily="18" charset="0"/>
                                <a:sym typeface="Barlow Semi Condensed Medium"/>
                              </a:rPr>
                              <m:t>𝜐</m:t>
                            </m:r>
                          </m:e>
                          <m:sub>
                            <m:r>
                              <a:rPr lang="ar-AE" altLang="zh-TW" dirty="0">
                                <a:solidFill>
                                  <a:srgbClr val="666666"/>
                                </a:solidFill>
                                <a:latin typeface="Cambria Math" panose="02040503050406030204" pitchFamily="18" charset="0"/>
                                <a:sym typeface="Barlow Semi Condensed Medium"/>
                              </a:rPr>
                              <m:t>2</m:t>
                            </m:r>
                          </m:sub>
                        </m:sSub>
                        <m:r>
                          <a:rPr lang="ar-AE" altLang="zh-TW" dirty="0">
                            <a:solidFill>
                              <a:srgbClr val="666666"/>
                            </a:solidFill>
                            <a:latin typeface="Cambria Math" panose="02040503050406030204" pitchFamily="18" charset="0"/>
                            <a:sym typeface="Barlow Semi Condensed Medium"/>
                          </a:rPr>
                          <m:t>,…,</m:t>
                        </m:r>
                        <m:sSub>
                          <m:sSubPr>
                            <m:ctrlPr>
                              <a:rPr lang="ar-AE" altLang="zh-TW" i="1" dirty="0">
                                <a:solidFill>
                                  <a:srgbClr val="666666"/>
                                </a:solidFill>
                                <a:latin typeface="Cambria Math" panose="02040503050406030204" pitchFamily="18" charset="0"/>
                                <a:sym typeface="Barlow Semi Condensed Medium"/>
                              </a:rPr>
                            </m:ctrlPr>
                          </m:sSubPr>
                          <m:e>
                            <m:r>
                              <a:rPr lang="zh-TW" altLang="ar-AE" dirty="0">
                                <a:solidFill>
                                  <a:srgbClr val="666666"/>
                                </a:solidFill>
                                <a:latin typeface="Cambria Math" panose="02040503050406030204" pitchFamily="18" charset="0"/>
                                <a:sym typeface="Barlow Semi Condensed Medium"/>
                              </a:rPr>
                              <m:t>𝜐</m:t>
                            </m:r>
                          </m:e>
                          <m:sub>
                            <m:d>
                              <m:dPr>
                                <m:begChr m:val="|"/>
                                <m:endChr m:val="|"/>
                                <m:ctrlPr>
                                  <a:rPr lang="ar-AE" altLang="zh-TW" i="1" dirty="0">
                                    <a:solidFill>
                                      <a:srgbClr val="666666"/>
                                    </a:solidFill>
                                    <a:latin typeface="Cambria Math" panose="02040503050406030204" pitchFamily="18" charset="0"/>
                                    <a:sym typeface="Barlow Semi Condensed Medium"/>
                                  </a:rPr>
                                </m:ctrlPr>
                              </m:dPr>
                              <m:e>
                                <m:r>
                                  <a:rPr lang="zh-TW" altLang="ar-AE" dirty="0">
                                    <a:solidFill>
                                      <a:srgbClr val="666666"/>
                                    </a:solidFill>
                                    <a:latin typeface="Cambria Math" panose="02040503050406030204" pitchFamily="18" charset="0"/>
                                    <a:sym typeface="Barlow Semi Condensed Medium"/>
                                  </a:rPr>
                                  <m:t>𝑉</m:t>
                                </m:r>
                              </m:e>
                            </m:d>
                          </m:sub>
                        </m:sSub>
                      </m:e>
                    </m:d>
                  </m:oMath>
                </a14:m>
                <a:endParaRPr lang="zh-TW" altLang="en-US" dirty="0"/>
              </a:p>
            </p:txBody>
          </p:sp>
        </mc:Choice>
        <mc:Fallback xmlns="">
          <p:sp>
            <p:nvSpPr>
              <p:cNvPr id="21" name="矩形 20">
                <a:extLst>
                  <a:ext uri="{FF2B5EF4-FFF2-40B4-BE49-F238E27FC236}">
                    <a16:creationId xmlns:a16="http://schemas.microsoft.com/office/drawing/2014/main" id="{AA5C3CE6-3C2F-49BA-AB78-F3DE7B7CD3E5}"/>
                  </a:ext>
                </a:extLst>
              </p:cNvPr>
              <p:cNvSpPr>
                <a:spLocks noRot="1" noChangeAspect="1" noMove="1" noResize="1" noEditPoints="1" noAdjustHandles="1" noChangeArrowheads="1" noChangeShapeType="1" noTextEdit="1"/>
              </p:cNvSpPr>
              <p:nvPr/>
            </p:nvSpPr>
            <p:spPr>
              <a:xfrm>
                <a:off x="4379222" y="3027713"/>
                <a:ext cx="2839560" cy="336631"/>
              </a:xfrm>
              <a:prstGeom prst="rect">
                <a:avLst/>
              </a:prstGeom>
              <a:blipFill>
                <a:blip r:embed="rId8"/>
                <a:stretch>
                  <a:fillRect l="-644" b="-1272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91FA18C5-7637-41D1-884E-01EE072E31AB}"/>
                  </a:ext>
                </a:extLst>
              </p:cNvPr>
              <p:cNvSpPr/>
              <p:nvPr/>
            </p:nvSpPr>
            <p:spPr>
              <a:xfrm>
                <a:off x="4405946" y="4267009"/>
                <a:ext cx="2853313" cy="523220"/>
              </a:xfrm>
              <a:prstGeom prst="rect">
                <a:avLst/>
              </a:prstGeom>
            </p:spPr>
            <p:txBody>
              <a:bodyPr wrap="square">
                <a:spAutoFit/>
              </a:bodyPr>
              <a:lstStyle/>
              <a:p>
                <a:pPr lvl="2">
                  <a:buSzPts val="1800"/>
                </a:pPr>
                <a:r>
                  <a:rPr lang="en-US" altLang="zh-TW" dirty="0"/>
                  <a:t>Each item </a:t>
                </a:r>
                <a14:m>
                  <m:oMath xmlns:m="http://schemas.openxmlformats.org/officeDocument/2006/math">
                    <m:sSub>
                      <m:sSubPr>
                        <m:ctrlPr>
                          <a:rPr lang="ar-AE" altLang="zh-TW" i="1" dirty="0">
                            <a:solidFill>
                              <a:srgbClr val="666666"/>
                            </a:solidFill>
                            <a:latin typeface="Cambria Math" panose="02040503050406030204" pitchFamily="18" charset="0"/>
                            <a:sym typeface="Barlow Semi Condensed Medium"/>
                          </a:rPr>
                        </m:ctrlPr>
                      </m:sSubPr>
                      <m:e>
                        <m:r>
                          <a:rPr lang="zh-TW" altLang="ar-AE" dirty="0">
                            <a:solidFill>
                              <a:srgbClr val="666666"/>
                            </a:solidFill>
                            <a:latin typeface="Cambria Math" panose="02040503050406030204" pitchFamily="18" charset="0"/>
                            <a:sym typeface="Barlow Semi Condensed Medium"/>
                          </a:rPr>
                          <m:t>𝜐</m:t>
                        </m:r>
                      </m:e>
                      <m:sub>
                        <m:r>
                          <a:rPr lang="ar-AE" altLang="zh-TW" dirty="0">
                            <a:solidFill>
                              <a:srgbClr val="666666"/>
                            </a:solidFill>
                            <a:latin typeface="Cambria Math" panose="02040503050406030204" pitchFamily="18" charset="0"/>
                            <a:sym typeface="Barlow Semi Condensed Medium"/>
                          </a:rPr>
                          <m:t>1</m:t>
                        </m:r>
                      </m:sub>
                    </m:sSub>
                  </m:oMath>
                </a14:m>
                <a:r>
                  <a:rPr lang="ar-AE" altLang="zh-TW" dirty="0"/>
                  <a:t>  </a:t>
                </a:r>
                <a:r>
                  <a:rPr lang="en-US" altLang="zh-TW" dirty="0"/>
                  <a:t>has some attributes like category , brand and seller</a:t>
                </a:r>
              </a:p>
            </p:txBody>
          </p:sp>
        </mc:Choice>
        <mc:Fallback xmlns="">
          <p:sp>
            <p:nvSpPr>
              <p:cNvPr id="22" name="矩形 21">
                <a:extLst>
                  <a:ext uri="{FF2B5EF4-FFF2-40B4-BE49-F238E27FC236}">
                    <a16:creationId xmlns:a16="http://schemas.microsoft.com/office/drawing/2014/main" id="{91FA18C5-7637-41D1-884E-01EE072E31AB}"/>
                  </a:ext>
                </a:extLst>
              </p:cNvPr>
              <p:cNvSpPr>
                <a:spLocks noRot="1" noChangeAspect="1" noMove="1" noResize="1" noEditPoints="1" noAdjustHandles="1" noChangeArrowheads="1" noChangeShapeType="1" noTextEdit="1"/>
              </p:cNvSpPr>
              <p:nvPr/>
            </p:nvSpPr>
            <p:spPr>
              <a:xfrm>
                <a:off x="4405946" y="4267009"/>
                <a:ext cx="2853313" cy="523220"/>
              </a:xfrm>
              <a:prstGeom prst="rect">
                <a:avLst/>
              </a:prstGeom>
              <a:blipFill>
                <a:blip r:embed="rId9"/>
                <a:stretch>
                  <a:fillRect l="-641" t="-2326" r="-1496" b="-1046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矩形 22">
                <a:extLst>
                  <a:ext uri="{FF2B5EF4-FFF2-40B4-BE49-F238E27FC236}">
                    <a16:creationId xmlns:a16="http://schemas.microsoft.com/office/drawing/2014/main" id="{854CEDE1-987D-4133-9D5F-5DB5491C0212}"/>
                  </a:ext>
                </a:extLst>
              </p:cNvPr>
              <p:cNvSpPr/>
              <p:nvPr/>
            </p:nvSpPr>
            <p:spPr>
              <a:xfrm>
                <a:off x="0" y="1810388"/>
                <a:ext cx="3539495" cy="336631"/>
              </a:xfrm>
              <a:prstGeom prst="rect">
                <a:avLst/>
              </a:prstGeom>
            </p:spPr>
            <p:txBody>
              <a:bodyPr wrap="none">
                <a:spAutoFit/>
              </a:bodyPr>
              <a:lstStyle/>
              <a:p>
                <a:r>
                  <a:rPr lang="en-US" altLang="zh-TW" dirty="0"/>
                  <a:t>Anonymous sessions : </a:t>
                </a:r>
                <a14:m>
                  <m:oMath xmlns:m="http://schemas.openxmlformats.org/officeDocument/2006/math">
                    <m:r>
                      <m:rPr>
                        <m:sty m:val="p"/>
                      </m:rPr>
                      <a:rPr lang="en-US" altLang="zh-TW" dirty="0">
                        <a:solidFill>
                          <a:srgbClr val="666666"/>
                        </a:solidFill>
                        <a:latin typeface="Cambria Math" panose="02040503050406030204" pitchFamily="18" charset="0"/>
                        <a:sym typeface="Barlow Semi Condensed Medium"/>
                      </a:rPr>
                      <m:t>U</m:t>
                    </m:r>
                    <m:r>
                      <a:rPr lang="en-US" altLang="zh-TW" dirty="0">
                        <a:solidFill>
                          <a:srgbClr val="666666"/>
                        </a:solidFill>
                        <a:latin typeface="Cambria Math" panose="02040503050406030204" pitchFamily="18" charset="0"/>
                        <a:sym typeface="Barlow Semi Condensed Medium"/>
                      </a:rPr>
                      <m:t>=</m:t>
                    </m:r>
                    <m:d>
                      <m:dPr>
                        <m:begChr m:val="{"/>
                        <m:endChr m:val="}"/>
                        <m:ctrlPr>
                          <a:rPr lang="ar-AE" altLang="zh-TW" i="1" dirty="0">
                            <a:solidFill>
                              <a:srgbClr val="666666"/>
                            </a:solidFill>
                            <a:latin typeface="Cambria Math" panose="02040503050406030204" pitchFamily="18" charset="0"/>
                            <a:sym typeface="Barlow Semi Condensed Medium"/>
                          </a:rPr>
                        </m:ctrlPr>
                      </m:dPr>
                      <m:e>
                        <m:sSub>
                          <m:sSubPr>
                            <m:ctrlPr>
                              <a:rPr lang="ar-AE" altLang="zh-TW" i="1" dirty="0">
                                <a:solidFill>
                                  <a:srgbClr val="666666"/>
                                </a:solidFill>
                                <a:latin typeface="Cambria Math" panose="02040503050406030204" pitchFamily="18" charset="0"/>
                                <a:sym typeface="Barlow Semi Condensed Medium"/>
                              </a:rPr>
                            </m:ctrlPr>
                          </m:sSubPr>
                          <m:e>
                            <m:r>
                              <a:rPr lang="zh-TW" altLang="ar-AE" dirty="0">
                                <a:solidFill>
                                  <a:srgbClr val="666666"/>
                                </a:solidFill>
                                <a:latin typeface="Cambria Math" panose="02040503050406030204" pitchFamily="18" charset="0"/>
                                <a:sym typeface="Barlow Semi Condensed Medium"/>
                              </a:rPr>
                              <m:t>𝑢</m:t>
                            </m:r>
                          </m:e>
                          <m:sub>
                            <m:r>
                              <a:rPr lang="ar-AE" altLang="zh-TW" dirty="0">
                                <a:solidFill>
                                  <a:srgbClr val="666666"/>
                                </a:solidFill>
                                <a:latin typeface="Cambria Math" panose="02040503050406030204" pitchFamily="18" charset="0"/>
                                <a:sym typeface="Barlow Semi Condensed Medium"/>
                              </a:rPr>
                              <m:t>1</m:t>
                            </m:r>
                          </m:sub>
                        </m:sSub>
                        <m:r>
                          <a:rPr lang="ar-AE" altLang="zh-TW" dirty="0">
                            <a:solidFill>
                              <a:srgbClr val="666666"/>
                            </a:solidFill>
                            <a:latin typeface="Cambria Math" panose="02040503050406030204" pitchFamily="18" charset="0"/>
                            <a:sym typeface="Barlow Semi Condensed Medium"/>
                          </a:rPr>
                          <m:t>,</m:t>
                        </m:r>
                        <m:sSub>
                          <m:sSubPr>
                            <m:ctrlPr>
                              <a:rPr lang="ar-AE" altLang="zh-TW" i="1" dirty="0">
                                <a:solidFill>
                                  <a:srgbClr val="666666"/>
                                </a:solidFill>
                                <a:latin typeface="Cambria Math" panose="02040503050406030204" pitchFamily="18" charset="0"/>
                                <a:sym typeface="Barlow Semi Condensed Medium"/>
                              </a:rPr>
                            </m:ctrlPr>
                          </m:sSubPr>
                          <m:e>
                            <m:r>
                              <a:rPr lang="zh-TW" altLang="ar-AE" dirty="0">
                                <a:solidFill>
                                  <a:srgbClr val="666666"/>
                                </a:solidFill>
                                <a:latin typeface="Cambria Math" panose="02040503050406030204" pitchFamily="18" charset="0"/>
                                <a:sym typeface="Barlow Semi Condensed Medium"/>
                              </a:rPr>
                              <m:t>𝑢</m:t>
                            </m:r>
                          </m:e>
                          <m:sub>
                            <m:r>
                              <a:rPr lang="ar-AE" altLang="zh-TW" dirty="0">
                                <a:solidFill>
                                  <a:srgbClr val="666666"/>
                                </a:solidFill>
                                <a:latin typeface="Cambria Math" panose="02040503050406030204" pitchFamily="18" charset="0"/>
                                <a:sym typeface="Barlow Semi Condensed Medium"/>
                              </a:rPr>
                              <m:t>2</m:t>
                            </m:r>
                          </m:sub>
                        </m:sSub>
                        <m:r>
                          <a:rPr lang="ar-AE" altLang="zh-TW" dirty="0">
                            <a:solidFill>
                              <a:srgbClr val="666666"/>
                            </a:solidFill>
                            <a:latin typeface="Cambria Math" panose="02040503050406030204" pitchFamily="18" charset="0"/>
                            <a:sym typeface="Barlow Semi Condensed Medium"/>
                          </a:rPr>
                          <m:t>,…,</m:t>
                        </m:r>
                        <m:sSub>
                          <m:sSubPr>
                            <m:ctrlPr>
                              <a:rPr lang="ar-AE" altLang="zh-TW" i="1" dirty="0">
                                <a:solidFill>
                                  <a:srgbClr val="666666"/>
                                </a:solidFill>
                                <a:latin typeface="Cambria Math" panose="02040503050406030204" pitchFamily="18" charset="0"/>
                                <a:sym typeface="Barlow Semi Condensed Medium"/>
                              </a:rPr>
                            </m:ctrlPr>
                          </m:sSubPr>
                          <m:e>
                            <m:r>
                              <a:rPr lang="zh-TW" altLang="ar-AE" dirty="0">
                                <a:solidFill>
                                  <a:srgbClr val="666666"/>
                                </a:solidFill>
                                <a:latin typeface="Cambria Math" panose="02040503050406030204" pitchFamily="18" charset="0"/>
                                <a:sym typeface="Barlow Semi Condensed Medium"/>
                              </a:rPr>
                              <m:t>𝑢</m:t>
                            </m:r>
                          </m:e>
                          <m:sub>
                            <m:d>
                              <m:dPr>
                                <m:begChr m:val="|"/>
                                <m:endChr m:val="|"/>
                                <m:ctrlPr>
                                  <a:rPr lang="ar-AE" altLang="zh-TW" i="1" dirty="0">
                                    <a:solidFill>
                                      <a:srgbClr val="666666"/>
                                    </a:solidFill>
                                    <a:latin typeface="Cambria Math" panose="02040503050406030204" pitchFamily="18" charset="0"/>
                                    <a:sym typeface="Barlow Semi Condensed Medium"/>
                                  </a:rPr>
                                </m:ctrlPr>
                              </m:dPr>
                              <m:e>
                                <m:r>
                                  <a:rPr lang="zh-TW" altLang="ar-AE" dirty="0">
                                    <a:solidFill>
                                      <a:srgbClr val="666666"/>
                                    </a:solidFill>
                                    <a:latin typeface="Cambria Math" panose="02040503050406030204" pitchFamily="18" charset="0"/>
                                    <a:sym typeface="Barlow Semi Condensed Medium"/>
                                  </a:rPr>
                                  <m:t>𝑈</m:t>
                                </m:r>
                              </m:e>
                            </m:d>
                          </m:sub>
                        </m:sSub>
                      </m:e>
                    </m:d>
                  </m:oMath>
                </a14:m>
                <a:endParaRPr lang="zh-TW" altLang="en-US" dirty="0"/>
              </a:p>
            </p:txBody>
          </p:sp>
        </mc:Choice>
        <mc:Fallback xmlns="">
          <p:sp>
            <p:nvSpPr>
              <p:cNvPr id="23" name="矩形 22">
                <a:extLst>
                  <a:ext uri="{FF2B5EF4-FFF2-40B4-BE49-F238E27FC236}">
                    <a16:creationId xmlns:a16="http://schemas.microsoft.com/office/drawing/2014/main" id="{854CEDE1-987D-4133-9D5F-5DB5491C0212}"/>
                  </a:ext>
                </a:extLst>
              </p:cNvPr>
              <p:cNvSpPr>
                <a:spLocks noRot="1" noChangeAspect="1" noMove="1" noResize="1" noEditPoints="1" noAdjustHandles="1" noChangeArrowheads="1" noChangeShapeType="1" noTextEdit="1"/>
              </p:cNvSpPr>
              <p:nvPr/>
            </p:nvSpPr>
            <p:spPr>
              <a:xfrm>
                <a:off x="0" y="1810388"/>
                <a:ext cx="3539495" cy="336631"/>
              </a:xfrm>
              <a:prstGeom prst="rect">
                <a:avLst/>
              </a:prstGeom>
              <a:blipFill>
                <a:blip r:embed="rId10"/>
                <a:stretch>
                  <a:fillRect l="-516" b="-1272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矩形 23">
                <a:extLst>
                  <a:ext uri="{FF2B5EF4-FFF2-40B4-BE49-F238E27FC236}">
                    <a16:creationId xmlns:a16="http://schemas.microsoft.com/office/drawing/2014/main" id="{079CD886-7792-47DE-907F-9079DCE14E3A}"/>
                  </a:ext>
                </a:extLst>
              </p:cNvPr>
              <p:cNvSpPr/>
              <p:nvPr/>
            </p:nvSpPr>
            <p:spPr>
              <a:xfrm>
                <a:off x="-24177" y="3027713"/>
                <a:ext cx="4079771" cy="307777"/>
              </a:xfrm>
              <a:prstGeom prst="rect">
                <a:avLst/>
              </a:prstGeom>
            </p:spPr>
            <p:txBody>
              <a:bodyPr wrap="none">
                <a:spAutoFit/>
              </a:bodyPr>
              <a:lstStyle/>
              <a:p>
                <a:pPr lvl="2">
                  <a:buSzPts val="1800"/>
                </a:pPr>
                <a:r>
                  <a:rPr lang="en-US" altLang="zh-TW" dirty="0"/>
                  <a:t>A session with m click action : </a:t>
                </a:r>
                <a14:m>
                  <m:oMath xmlns:m="http://schemas.openxmlformats.org/officeDocument/2006/math">
                    <m:sSub>
                      <m:sSubPr>
                        <m:ctrlPr>
                          <a:rPr lang="ar-AE" altLang="zh-TW" i="1" dirty="0">
                            <a:solidFill>
                              <a:srgbClr val="666666"/>
                            </a:solidFill>
                            <a:latin typeface="Cambria Math" panose="02040503050406030204" pitchFamily="18" charset="0"/>
                            <a:sym typeface="Barlow Semi Condensed Medium"/>
                          </a:rPr>
                        </m:ctrlPr>
                      </m:sSubPr>
                      <m:e>
                        <m:r>
                          <a:rPr lang="zh-TW" altLang="ar-AE" dirty="0">
                            <a:solidFill>
                              <a:srgbClr val="666666"/>
                            </a:solidFill>
                            <a:latin typeface="Cambria Math" panose="02040503050406030204" pitchFamily="18" charset="0"/>
                            <a:sym typeface="Barlow Semi Condensed Medium"/>
                          </a:rPr>
                          <m:t>𝑢</m:t>
                        </m:r>
                      </m:e>
                      <m:sub>
                        <m:r>
                          <a:rPr lang="zh-TW" altLang="ar-AE" dirty="0">
                            <a:solidFill>
                              <a:srgbClr val="666666"/>
                            </a:solidFill>
                            <a:latin typeface="Cambria Math" panose="02040503050406030204" pitchFamily="18" charset="0"/>
                            <a:sym typeface="Barlow Semi Condensed Medium"/>
                          </a:rPr>
                          <m:t>𝑖</m:t>
                        </m:r>
                      </m:sub>
                    </m:sSub>
                    <m:r>
                      <a:rPr lang="ar-AE" altLang="zh-TW" dirty="0">
                        <a:solidFill>
                          <a:srgbClr val="666666"/>
                        </a:solidFill>
                        <a:latin typeface="Cambria Math" panose="02040503050406030204" pitchFamily="18" charset="0"/>
                        <a:sym typeface="Barlow Semi Condensed Medium"/>
                      </a:rPr>
                      <m:t>={</m:t>
                    </m:r>
                    <m:sSub>
                      <m:sSubPr>
                        <m:ctrlPr>
                          <a:rPr lang="ar-AE" altLang="zh-TW" i="1" dirty="0">
                            <a:solidFill>
                              <a:srgbClr val="666666"/>
                            </a:solidFill>
                            <a:latin typeface="Cambria Math" panose="02040503050406030204" pitchFamily="18" charset="0"/>
                            <a:sym typeface="Barlow Semi Condensed Medium"/>
                          </a:rPr>
                        </m:ctrlPr>
                      </m:sSubPr>
                      <m:e>
                        <m:r>
                          <a:rPr lang="zh-TW" altLang="ar-AE" dirty="0">
                            <a:solidFill>
                              <a:srgbClr val="666666"/>
                            </a:solidFill>
                            <a:latin typeface="Cambria Math" panose="02040503050406030204" pitchFamily="18" charset="0"/>
                            <a:sym typeface="Barlow Semi Condensed Medium"/>
                          </a:rPr>
                          <m:t>𝑥</m:t>
                        </m:r>
                      </m:e>
                      <m:sub>
                        <m:r>
                          <a:rPr lang="ar-AE" altLang="zh-TW" dirty="0">
                            <a:solidFill>
                              <a:srgbClr val="666666"/>
                            </a:solidFill>
                            <a:latin typeface="Cambria Math" panose="02040503050406030204" pitchFamily="18" charset="0"/>
                            <a:sym typeface="Barlow Semi Condensed Medium"/>
                          </a:rPr>
                          <m:t>1</m:t>
                        </m:r>
                      </m:sub>
                    </m:sSub>
                    <m:r>
                      <a:rPr lang="ar-AE" altLang="zh-TW" dirty="0">
                        <a:solidFill>
                          <a:srgbClr val="666666"/>
                        </a:solidFill>
                        <a:latin typeface="Cambria Math" panose="02040503050406030204" pitchFamily="18" charset="0"/>
                        <a:sym typeface="Barlow Semi Condensed Medium"/>
                      </a:rPr>
                      <m:t>,</m:t>
                    </m:r>
                    <m:sSub>
                      <m:sSubPr>
                        <m:ctrlPr>
                          <a:rPr lang="ar-AE" altLang="zh-TW" i="1" dirty="0">
                            <a:solidFill>
                              <a:srgbClr val="666666"/>
                            </a:solidFill>
                            <a:latin typeface="Cambria Math" panose="02040503050406030204" pitchFamily="18" charset="0"/>
                            <a:sym typeface="Barlow Semi Condensed Medium"/>
                          </a:rPr>
                        </m:ctrlPr>
                      </m:sSubPr>
                      <m:e>
                        <m:r>
                          <a:rPr lang="zh-TW" altLang="ar-AE" dirty="0">
                            <a:solidFill>
                              <a:srgbClr val="666666"/>
                            </a:solidFill>
                            <a:latin typeface="Cambria Math" panose="02040503050406030204" pitchFamily="18" charset="0"/>
                            <a:sym typeface="Barlow Semi Condensed Medium"/>
                          </a:rPr>
                          <m:t>𝑥</m:t>
                        </m:r>
                      </m:e>
                      <m:sub>
                        <m:r>
                          <a:rPr lang="ar-AE" altLang="zh-TW" dirty="0">
                            <a:solidFill>
                              <a:srgbClr val="666666"/>
                            </a:solidFill>
                            <a:latin typeface="Cambria Math" panose="02040503050406030204" pitchFamily="18" charset="0"/>
                            <a:sym typeface="Barlow Semi Condensed Medium"/>
                          </a:rPr>
                          <m:t>2</m:t>
                        </m:r>
                      </m:sub>
                    </m:sSub>
                    <m:r>
                      <a:rPr lang="ar-AE" altLang="zh-TW" dirty="0">
                        <a:solidFill>
                          <a:srgbClr val="666666"/>
                        </a:solidFill>
                        <a:latin typeface="Cambria Math" panose="02040503050406030204" pitchFamily="18" charset="0"/>
                        <a:sym typeface="Barlow Semi Condensed Medium"/>
                      </a:rPr>
                      <m:t>,…,</m:t>
                    </m:r>
                    <m:sSub>
                      <m:sSubPr>
                        <m:ctrlPr>
                          <a:rPr lang="ar-AE" altLang="zh-TW" i="1" dirty="0">
                            <a:solidFill>
                              <a:srgbClr val="666666"/>
                            </a:solidFill>
                            <a:latin typeface="Cambria Math" panose="02040503050406030204" pitchFamily="18" charset="0"/>
                            <a:sym typeface="Barlow Semi Condensed Medium"/>
                          </a:rPr>
                        </m:ctrlPr>
                      </m:sSubPr>
                      <m:e>
                        <m:r>
                          <a:rPr lang="zh-TW" altLang="ar-AE" dirty="0">
                            <a:solidFill>
                              <a:srgbClr val="666666"/>
                            </a:solidFill>
                            <a:latin typeface="Cambria Math" panose="02040503050406030204" pitchFamily="18" charset="0"/>
                            <a:sym typeface="Barlow Semi Condensed Medium"/>
                          </a:rPr>
                          <m:t>𝑥</m:t>
                        </m:r>
                      </m:e>
                      <m:sub>
                        <m:r>
                          <a:rPr lang="zh-TW" altLang="ar-AE" dirty="0">
                            <a:solidFill>
                              <a:srgbClr val="666666"/>
                            </a:solidFill>
                            <a:latin typeface="Cambria Math" panose="02040503050406030204" pitchFamily="18" charset="0"/>
                            <a:sym typeface="Barlow Semi Condensed Medium"/>
                          </a:rPr>
                          <m:t>𝑚</m:t>
                        </m:r>
                      </m:sub>
                    </m:sSub>
                    <m:r>
                      <a:rPr lang="ar-AE" altLang="zh-TW" dirty="0">
                        <a:solidFill>
                          <a:srgbClr val="666666"/>
                        </a:solidFill>
                        <a:latin typeface="Cambria Math" panose="02040503050406030204" pitchFamily="18" charset="0"/>
                        <a:sym typeface="Barlow Semi Condensed Medium"/>
                      </a:rPr>
                      <m:t>}</m:t>
                    </m:r>
                  </m:oMath>
                </a14:m>
                <a:endParaRPr lang="en-US" altLang="zh-TW" dirty="0"/>
              </a:p>
            </p:txBody>
          </p:sp>
        </mc:Choice>
        <mc:Fallback xmlns="">
          <p:sp>
            <p:nvSpPr>
              <p:cNvPr id="24" name="矩形 23">
                <a:extLst>
                  <a:ext uri="{FF2B5EF4-FFF2-40B4-BE49-F238E27FC236}">
                    <a16:creationId xmlns:a16="http://schemas.microsoft.com/office/drawing/2014/main" id="{079CD886-7792-47DE-907F-9079DCE14E3A}"/>
                  </a:ext>
                </a:extLst>
              </p:cNvPr>
              <p:cNvSpPr>
                <a:spLocks noRot="1" noChangeAspect="1" noMove="1" noResize="1" noEditPoints="1" noAdjustHandles="1" noChangeArrowheads="1" noChangeShapeType="1" noTextEdit="1"/>
              </p:cNvSpPr>
              <p:nvPr/>
            </p:nvSpPr>
            <p:spPr>
              <a:xfrm>
                <a:off x="-24177" y="3027713"/>
                <a:ext cx="4079771" cy="307777"/>
              </a:xfrm>
              <a:prstGeom prst="rect">
                <a:avLst/>
              </a:prstGeom>
              <a:blipFill>
                <a:blip r:embed="rId11"/>
                <a:stretch>
                  <a:fillRect l="-448" t="-4000" b="-20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矩形 24">
                <a:extLst>
                  <a:ext uri="{FF2B5EF4-FFF2-40B4-BE49-F238E27FC236}">
                    <a16:creationId xmlns:a16="http://schemas.microsoft.com/office/drawing/2014/main" id="{8F8B3E76-3178-4907-B9AD-924963B2BBF2}"/>
                  </a:ext>
                </a:extLst>
              </p:cNvPr>
              <p:cNvSpPr/>
              <p:nvPr/>
            </p:nvSpPr>
            <p:spPr>
              <a:xfrm>
                <a:off x="-6854" y="3863781"/>
                <a:ext cx="2696187" cy="307777"/>
              </a:xfrm>
              <a:prstGeom prst="rect">
                <a:avLst/>
              </a:prstGeom>
            </p:spPr>
            <p:txBody>
              <a:bodyPr wrap="none">
                <a:spAutoFit/>
              </a:bodyPr>
              <a:lstStyle/>
              <a:p>
                <a:pPr lvl="2">
                  <a:buSzPts val="1800"/>
                </a:pPr>
                <a14:m>
                  <m:oMath xmlns:m="http://schemas.openxmlformats.org/officeDocument/2006/math">
                    <m:sSub>
                      <m:sSubPr>
                        <m:ctrlPr>
                          <a:rPr lang="en-US" altLang="zh-TW" i="1" smtClean="0">
                            <a:solidFill>
                              <a:srgbClr val="666666"/>
                            </a:solidFill>
                            <a:latin typeface="Cambria Math" panose="02040503050406030204" pitchFamily="18" charset="0"/>
                            <a:sym typeface="Barlow Semi Condensed Medium"/>
                          </a:rPr>
                        </m:ctrlPr>
                      </m:sSubPr>
                      <m:e>
                        <m:r>
                          <a:rPr lang="en-US" altLang="zh-TW">
                            <a:solidFill>
                              <a:srgbClr val="666666"/>
                            </a:solidFill>
                            <a:latin typeface="Cambria Math" panose="02040503050406030204" pitchFamily="18" charset="0"/>
                            <a:sym typeface="Barlow Semi Condensed Medium"/>
                          </a:rPr>
                          <m:t>𝑥</m:t>
                        </m:r>
                      </m:e>
                      <m:sub>
                        <m:r>
                          <a:rPr lang="en-US" altLang="zh-TW">
                            <a:solidFill>
                              <a:srgbClr val="666666"/>
                            </a:solidFill>
                            <a:latin typeface="Cambria Math" panose="02040503050406030204" pitchFamily="18" charset="0"/>
                            <a:sym typeface="Barlow Semi Condensed Medium"/>
                          </a:rPr>
                          <m:t>𝑡</m:t>
                        </m:r>
                      </m:sub>
                    </m:sSub>
                    <m:r>
                      <a:rPr lang="en-US" altLang="zh-TW">
                        <a:solidFill>
                          <a:srgbClr val="666666"/>
                        </a:solidFill>
                        <a:latin typeface="Cambria Math" panose="02040503050406030204" pitchFamily="18" charset="0"/>
                        <a:sym typeface="Barlow Semi Condensed Medium"/>
                      </a:rPr>
                      <m:t> </m:t>
                    </m:r>
                  </m:oMath>
                </a14:m>
                <a:r>
                  <a:rPr lang="ar-AE" altLang="zh-TW" dirty="0"/>
                  <a:t>: </a:t>
                </a:r>
                <a:r>
                  <a:rPr lang="en-US" altLang="zh-TW" dirty="0"/>
                  <a:t>a clicked item at time step t.</a:t>
                </a:r>
              </a:p>
            </p:txBody>
          </p:sp>
        </mc:Choice>
        <mc:Fallback xmlns="">
          <p:sp>
            <p:nvSpPr>
              <p:cNvPr id="25" name="矩形 24">
                <a:extLst>
                  <a:ext uri="{FF2B5EF4-FFF2-40B4-BE49-F238E27FC236}">
                    <a16:creationId xmlns:a16="http://schemas.microsoft.com/office/drawing/2014/main" id="{8F8B3E76-3178-4907-B9AD-924963B2BBF2}"/>
                  </a:ext>
                </a:extLst>
              </p:cNvPr>
              <p:cNvSpPr>
                <a:spLocks noRot="1" noChangeAspect="1" noMove="1" noResize="1" noEditPoints="1" noAdjustHandles="1" noChangeArrowheads="1" noChangeShapeType="1" noTextEdit="1"/>
              </p:cNvSpPr>
              <p:nvPr/>
            </p:nvSpPr>
            <p:spPr>
              <a:xfrm>
                <a:off x="-6854" y="3863781"/>
                <a:ext cx="2696187" cy="307777"/>
              </a:xfrm>
              <a:prstGeom prst="rect">
                <a:avLst/>
              </a:prstGeom>
              <a:blipFill>
                <a:blip r:embed="rId12"/>
                <a:stretch>
                  <a:fillRect t="-4000" b="-20000"/>
                </a:stretch>
              </a:blipFill>
            </p:spPr>
            <p:txBody>
              <a:bodyPr/>
              <a:lstStyle/>
              <a:p>
                <a:r>
                  <a:rPr lang="zh-TW" altLang="en-US">
                    <a:noFill/>
                  </a:rPr>
                  <a:t> </a:t>
                </a:r>
              </a:p>
            </p:txBody>
          </p:sp>
        </mc:Fallback>
      </mc:AlternateContent>
      <p:sp>
        <p:nvSpPr>
          <p:cNvPr id="28" name="矩形 27">
            <a:extLst>
              <a:ext uri="{FF2B5EF4-FFF2-40B4-BE49-F238E27FC236}">
                <a16:creationId xmlns:a16="http://schemas.microsoft.com/office/drawing/2014/main" id="{8D7AD16C-FF3F-4FCF-9B0B-C8524E0986F5}"/>
              </a:ext>
            </a:extLst>
          </p:cNvPr>
          <p:cNvSpPr/>
          <p:nvPr/>
        </p:nvSpPr>
        <p:spPr>
          <a:xfrm>
            <a:off x="1403093" y="2277533"/>
            <a:ext cx="874440" cy="29421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a16="http://schemas.microsoft.com/office/drawing/2014/main" id="{9A73CCC6-AC5E-4347-8F12-20F3F0F02418}"/>
              </a:ext>
            </a:extLst>
          </p:cNvPr>
          <p:cNvSpPr/>
          <p:nvPr/>
        </p:nvSpPr>
        <p:spPr>
          <a:xfrm>
            <a:off x="1403093" y="3497236"/>
            <a:ext cx="874440" cy="29421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a:extLst>
              <a:ext uri="{FF2B5EF4-FFF2-40B4-BE49-F238E27FC236}">
                <a16:creationId xmlns:a16="http://schemas.microsoft.com/office/drawing/2014/main" id="{0B42A72D-9F1F-42DA-A1C4-C317CC495743}"/>
              </a:ext>
            </a:extLst>
          </p:cNvPr>
          <p:cNvSpPr/>
          <p:nvPr/>
        </p:nvSpPr>
        <p:spPr>
          <a:xfrm>
            <a:off x="1415094" y="4303582"/>
            <a:ext cx="1175705" cy="28116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a:extLst>
              <a:ext uri="{FF2B5EF4-FFF2-40B4-BE49-F238E27FC236}">
                <a16:creationId xmlns:a16="http://schemas.microsoft.com/office/drawing/2014/main" id="{E9FD5A2A-5FEE-48AE-9FED-26F64772D84E}"/>
              </a:ext>
            </a:extLst>
          </p:cNvPr>
          <p:cNvSpPr/>
          <p:nvPr/>
        </p:nvSpPr>
        <p:spPr>
          <a:xfrm>
            <a:off x="25989" y="3029427"/>
            <a:ext cx="3896662" cy="281530"/>
          </a:xfrm>
          <a:prstGeom prst="rect">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a:extLst>
              <a:ext uri="{FF2B5EF4-FFF2-40B4-BE49-F238E27FC236}">
                <a16:creationId xmlns:a16="http://schemas.microsoft.com/office/drawing/2014/main" id="{A579F152-0256-4C30-B780-2D5786926229}"/>
              </a:ext>
            </a:extLst>
          </p:cNvPr>
          <p:cNvSpPr/>
          <p:nvPr/>
        </p:nvSpPr>
        <p:spPr>
          <a:xfrm>
            <a:off x="54615" y="1834257"/>
            <a:ext cx="3391318" cy="272720"/>
          </a:xfrm>
          <a:prstGeom prst="rect">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A5B48B79-FA1A-4B11-B3D9-5E23FC285C56}"/>
              </a:ext>
            </a:extLst>
          </p:cNvPr>
          <p:cNvSpPr/>
          <p:nvPr/>
        </p:nvSpPr>
        <p:spPr>
          <a:xfrm>
            <a:off x="4412065" y="3037479"/>
            <a:ext cx="2710348" cy="305867"/>
          </a:xfrm>
          <a:prstGeom prst="rect">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a:extLst>
              <a:ext uri="{FF2B5EF4-FFF2-40B4-BE49-F238E27FC236}">
                <a16:creationId xmlns:a16="http://schemas.microsoft.com/office/drawing/2014/main" id="{5ED2687A-E580-405E-A9CA-2395DEFBC0A7}"/>
              </a:ext>
            </a:extLst>
          </p:cNvPr>
          <p:cNvSpPr/>
          <p:nvPr/>
        </p:nvSpPr>
        <p:spPr>
          <a:xfrm>
            <a:off x="25989" y="3877175"/>
            <a:ext cx="2621665" cy="294384"/>
          </a:xfrm>
          <a:prstGeom prst="rect">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a:extLst>
              <a:ext uri="{FF2B5EF4-FFF2-40B4-BE49-F238E27FC236}">
                <a16:creationId xmlns:a16="http://schemas.microsoft.com/office/drawing/2014/main" id="{A57EEE2A-F4D3-4CF4-B51A-74271F5BB0C7}"/>
              </a:ext>
            </a:extLst>
          </p:cNvPr>
          <p:cNvSpPr/>
          <p:nvPr/>
        </p:nvSpPr>
        <p:spPr>
          <a:xfrm>
            <a:off x="4437900" y="4284407"/>
            <a:ext cx="2762661" cy="470898"/>
          </a:xfrm>
          <a:prstGeom prst="rect">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9" name="圖片 38">
            <a:extLst>
              <a:ext uri="{FF2B5EF4-FFF2-40B4-BE49-F238E27FC236}">
                <a16:creationId xmlns:a16="http://schemas.microsoft.com/office/drawing/2014/main" id="{0C0881A8-C8B9-4248-B68E-6DD91AB5E19D}"/>
              </a:ext>
            </a:extLst>
          </p:cNvPr>
          <p:cNvPicPr>
            <a:picLocks noChangeAspect="1"/>
          </p:cNvPicPr>
          <p:nvPr/>
        </p:nvPicPr>
        <p:blipFill>
          <a:blip r:embed="rId13"/>
          <a:stretch>
            <a:fillRect/>
          </a:stretch>
        </p:blipFill>
        <p:spPr>
          <a:xfrm>
            <a:off x="8284203" y="2520866"/>
            <a:ext cx="782947" cy="314577"/>
          </a:xfrm>
          <a:prstGeom prst="rect">
            <a:avLst/>
          </a:prstGeom>
        </p:spPr>
      </p:pic>
      <p:pic>
        <p:nvPicPr>
          <p:cNvPr id="40" name="圖片 39">
            <a:extLst>
              <a:ext uri="{FF2B5EF4-FFF2-40B4-BE49-F238E27FC236}">
                <a16:creationId xmlns:a16="http://schemas.microsoft.com/office/drawing/2014/main" id="{BFB3D19E-E071-44EC-A4EE-3292439215CF}"/>
              </a:ext>
            </a:extLst>
          </p:cNvPr>
          <p:cNvPicPr>
            <a:picLocks noChangeAspect="1"/>
          </p:cNvPicPr>
          <p:nvPr/>
        </p:nvPicPr>
        <p:blipFill>
          <a:blip r:embed="rId14"/>
          <a:stretch>
            <a:fillRect/>
          </a:stretch>
        </p:blipFill>
        <p:spPr>
          <a:xfrm>
            <a:off x="7791373" y="4609018"/>
            <a:ext cx="936983" cy="262355"/>
          </a:xfrm>
          <a:prstGeom prst="rect">
            <a:avLst/>
          </a:prstGeom>
        </p:spPr>
      </p:pic>
    </p:spTree>
    <p:extLst>
      <p:ext uri="{BB962C8B-B14F-4D97-AF65-F5344CB8AC3E}">
        <p14:creationId xmlns:p14="http://schemas.microsoft.com/office/powerpoint/2010/main" val="415189501"/>
      </p:ext>
    </p:extLst>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3011</TotalTime>
  <Words>4495</Words>
  <Application>Microsoft Office PowerPoint</Application>
  <PresentationFormat>如螢幕大小 (16:9)</PresentationFormat>
  <Paragraphs>568</Paragraphs>
  <Slides>25</Slides>
  <Notes>23</Notes>
  <HiddenSlides>3</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25</vt:i4>
      </vt:variant>
    </vt:vector>
  </HeadingPairs>
  <TitlesOfParts>
    <vt:vector size="34" baseType="lpstr">
      <vt:lpstr>PT Sans Narrow</vt:lpstr>
      <vt:lpstr>Cambria Math</vt:lpstr>
      <vt:lpstr>Open Sans</vt:lpstr>
      <vt:lpstr>Barlow Semi Condensed Medium</vt:lpstr>
      <vt:lpstr>-apple-system</vt:lpstr>
      <vt:lpstr>Arial</vt:lpstr>
      <vt:lpstr>Calibri</vt:lpstr>
      <vt:lpstr>Wingdings</vt:lpstr>
      <vt:lpstr>Tropic</vt:lpstr>
      <vt:lpstr>CBML : A Cluster-based Meta-learning Model for Session-based Recommendation</vt:lpstr>
      <vt:lpstr>Outline</vt:lpstr>
      <vt:lpstr>Introduction </vt:lpstr>
      <vt:lpstr>Introduction </vt:lpstr>
      <vt:lpstr>Introduction </vt:lpstr>
      <vt:lpstr>Introduction </vt:lpstr>
      <vt:lpstr>Introduction </vt:lpstr>
      <vt:lpstr>Outline</vt:lpstr>
      <vt:lpstr>Method</vt:lpstr>
      <vt:lpstr>Method</vt:lpstr>
      <vt:lpstr>Method</vt:lpstr>
      <vt:lpstr>Method</vt:lpstr>
      <vt:lpstr>Method</vt:lpstr>
      <vt:lpstr>Method</vt:lpstr>
      <vt:lpstr>Method</vt:lpstr>
      <vt:lpstr>Method</vt:lpstr>
      <vt:lpstr>Method</vt:lpstr>
      <vt:lpstr>Outline</vt:lpstr>
      <vt:lpstr>Experiment</vt:lpstr>
      <vt:lpstr>Experiment</vt:lpstr>
      <vt:lpstr>Experiment</vt:lpstr>
      <vt:lpstr>Outline</vt:lpstr>
      <vt:lpstr>Conclusion</vt:lpstr>
      <vt:lpstr>Introduction </vt:lpstr>
      <vt:lpstr>Experiment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Ernie</dc:creator>
  <cp:lastModifiedBy>kdd</cp:lastModifiedBy>
  <cp:revision>306</cp:revision>
  <dcterms:modified xsi:type="dcterms:W3CDTF">2022-12-06T04:47:19Z</dcterms:modified>
</cp:coreProperties>
</file>